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79" r:id="rId7"/>
    <p:sldId id="280" r:id="rId8"/>
    <p:sldId id="278" r:id="rId9"/>
    <p:sldId id="264" r:id="rId10"/>
    <p:sldId id="261" r:id="rId11"/>
    <p:sldId id="262" r:id="rId12"/>
    <p:sldId id="263" r:id="rId13"/>
    <p:sldId id="265" r:id="rId14"/>
    <p:sldId id="266" r:id="rId15"/>
    <p:sldId id="267" r:id="rId16"/>
    <p:sldId id="268" r:id="rId17"/>
    <p:sldId id="269" r:id="rId18"/>
    <p:sldId id="270" r:id="rId19"/>
    <p:sldId id="271" r:id="rId20"/>
    <p:sldId id="272" r:id="rId21"/>
    <p:sldId id="273" r:id="rId22"/>
    <p:sldId id="274" r:id="rId23"/>
    <p:sldId id="282" r:id="rId24"/>
    <p:sldId id="281" r:id="rId25"/>
    <p:sldId id="283" r:id="rId26"/>
    <p:sldId id="275" r:id="rId27"/>
    <p:sldId id="276" r:id="rId28"/>
    <p:sldId id="277" r:id="rId29"/>
  </p:sldIdLst>
  <p:sldSz cx="18288000" cy="10287000"/>
  <p:notesSz cx="6888163" cy="10020300"/>
  <p:embeddedFontLst>
    <p:embeddedFont>
      <p:font typeface="Arimo" panose="020B0604020202020204" charset="0"/>
      <p:bold r:id="rId31"/>
      <p:boldItalic r:id="rId32"/>
    </p:embeddedFont>
    <p:embeddedFont>
      <p:font typeface="Calibri" panose="020F050202020403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Times" panose="02020603050405020304" pitchFamily="18"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gRCtF6eBDkDHxhdpOt4TADJJsf2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092871-AB75-45E8-B45F-1FC91EC949BB}">
  <a:tblStyle styleId="{B7092871-AB75-45E8-B45F-1FC91EC949BB}"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9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2984870" cy="502755"/>
          </a:xfrm>
          <a:prstGeom prst="rect">
            <a:avLst/>
          </a:prstGeom>
          <a:noFill/>
          <a:ln>
            <a:noFill/>
          </a:ln>
        </p:spPr>
        <p:txBody>
          <a:bodyPr spcFirstLastPara="1" wrap="square" lIns="96600" tIns="48300" rIns="96600" bIns="4830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01699" y="0"/>
            <a:ext cx="2984870" cy="502755"/>
          </a:xfrm>
          <a:prstGeom prst="rect">
            <a:avLst/>
          </a:prstGeom>
          <a:noFill/>
          <a:ln>
            <a:noFill/>
          </a:ln>
        </p:spPr>
        <p:txBody>
          <a:bodyPr spcFirstLastPara="1" wrap="square" lIns="96600" tIns="48300" rIns="96600" bIns="4830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9517547"/>
            <a:ext cx="2984870" cy="502754"/>
          </a:xfrm>
          <a:prstGeom prst="rect">
            <a:avLst/>
          </a:prstGeom>
          <a:noFill/>
          <a:ln>
            <a:noFill/>
          </a:ln>
        </p:spPr>
        <p:txBody>
          <a:bodyPr spcFirstLastPara="1" wrap="square" lIns="96600" tIns="48300" rIns="96600" bIns="4830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marR="0" lvl="0" indent="0" algn="r" rtl="0">
              <a:spcBef>
                <a:spcPts val="0"/>
              </a:spcBef>
              <a:spcAft>
                <a:spcPts val="0"/>
              </a:spcAft>
              <a:buNone/>
            </a:pPr>
            <a:fld id="{00000000-1234-1234-1234-123412341234}" type="slidenum">
              <a:rPr lang="pt-BR" sz="1300" b="0" i="0" u="none" strike="noStrike" cap="none">
                <a:solidFill>
                  <a:schemeClr val="dk1"/>
                </a:solidFill>
                <a:latin typeface="Calibri"/>
                <a:ea typeface="Calibri"/>
                <a:cs typeface="Calibri"/>
                <a:sym typeface="Calibri"/>
              </a:rPr>
              <a:t>‹nº›</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8817" y="4822269"/>
            <a:ext cx="5510530" cy="3945493"/>
          </a:xfrm>
          <a:prstGeom prst="rect">
            <a:avLst/>
          </a:prstGeom>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f33ca0b6d_2_14: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g13f33ca0b6d_2_14:notes"/>
          <p:cNvSpPr txBox="1">
            <a:spLocks noGrp="1"/>
          </p:cNvSpPr>
          <p:nvPr>
            <p:ph type="body" idx="1"/>
          </p:nvPr>
        </p:nvSpPr>
        <p:spPr>
          <a:xfrm>
            <a:off x="688817" y="4822269"/>
            <a:ext cx="5510400" cy="3945600"/>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50" name="Google Shape;150;g13f33ca0b6d_2_14:notes"/>
          <p:cNvSpPr txBox="1">
            <a:spLocks noGrp="1"/>
          </p:cNvSpPr>
          <p:nvPr>
            <p:ph type="sldNum" idx="12"/>
          </p:nvPr>
        </p:nvSpPr>
        <p:spPr>
          <a:xfrm>
            <a:off x="3901699" y="9517547"/>
            <a:ext cx="2985000" cy="502800"/>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5dd68d9224_1_17: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15dd68d9224_1_17:notes"/>
          <p:cNvSpPr txBox="1">
            <a:spLocks noGrp="1"/>
          </p:cNvSpPr>
          <p:nvPr>
            <p:ph type="body" idx="1"/>
          </p:nvPr>
        </p:nvSpPr>
        <p:spPr>
          <a:xfrm>
            <a:off x="688817" y="4822269"/>
            <a:ext cx="5510400" cy="3945600"/>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64" name="Google Shape;164;g15dd68d9224_1_17:notes"/>
          <p:cNvSpPr txBox="1">
            <a:spLocks noGrp="1"/>
          </p:cNvSpPr>
          <p:nvPr>
            <p:ph type="sldNum" idx="12"/>
          </p:nvPr>
        </p:nvSpPr>
        <p:spPr>
          <a:xfrm>
            <a:off x="3901699" y="9517547"/>
            <a:ext cx="2985000" cy="502800"/>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6: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78" name="Google Shape;178;p6: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dd68d9224_1_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15dd68d9224_1_5:notes"/>
          <p:cNvSpPr txBox="1">
            <a:spLocks noGrp="1"/>
          </p:cNvSpPr>
          <p:nvPr>
            <p:ph type="body" idx="1"/>
          </p:nvPr>
        </p:nvSpPr>
        <p:spPr>
          <a:xfrm>
            <a:off x="688817" y="4822269"/>
            <a:ext cx="5510400" cy="3945600"/>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04" name="Google Shape;204;g15dd68d9224_1_5:notes"/>
          <p:cNvSpPr txBox="1">
            <a:spLocks noGrp="1"/>
          </p:cNvSpPr>
          <p:nvPr>
            <p:ph type="sldNum" idx="12"/>
          </p:nvPr>
        </p:nvSpPr>
        <p:spPr>
          <a:xfrm>
            <a:off x="3901699" y="9517547"/>
            <a:ext cx="2985000" cy="502800"/>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8: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18" name="Google Shape;218;p8: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9: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9: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31" name="Google Shape;231;p9: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0: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0: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44" name="Google Shape;244;p10: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1: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57" name="Google Shape;257;p11: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3f33ca0b6d_2_3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g13f33ca0b6d_2_35:notes"/>
          <p:cNvSpPr txBox="1">
            <a:spLocks noGrp="1"/>
          </p:cNvSpPr>
          <p:nvPr>
            <p:ph type="body" idx="1"/>
          </p:nvPr>
        </p:nvSpPr>
        <p:spPr>
          <a:xfrm>
            <a:off x="688817" y="4822269"/>
            <a:ext cx="5510400" cy="3945600"/>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70" name="Google Shape;270;g13f33ca0b6d_2_35:notes"/>
          <p:cNvSpPr txBox="1">
            <a:spLocks noGrp="1"/>
          </p:cNvSpPr>
          <p:nvPr>
            <p:ph type="sldNum" idx="12"/>
          </p:nvPr>
        </p:nvSpPr>
        <p:spPr>
          <a:xfrm>
            <a:off x="3901699" y="9517547"/>
            <a:ext cx="2985000" cy="502800"/>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2: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2: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83" name="Google Shape;283;p12: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99" name="Google Shape;99;p2: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3: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97" name="Google Shape;297;p13: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4: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4: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09" name="Google Shape;309;p14: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21" name="Google Shape;321;p1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21" name="Google Shape;321;p1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23</a:t>
            </a:fld>
            <a:endParaRPr/>
          </a:p>
        </p:txBody>
      </p:sp>
    </p:spTree>
    <p:extLst>
      <p:ext uri="{BB962C8B-B14F-4D97-AF65-F5344CB8AC3E}">
        <p14:creationId xmlns:p14="http://schemas.microsoft.com/office/powerpoint/2010/main" val="3316148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21" name="Google Shape;321;p1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24</a:t>
            </a:fld>
            <a:endParaRPr/>
          </a:p>
        </p:txBody>
      </p:sp>
    </p:spTree>
    <p:extLst>
      <p:ext uri="{BB962C8B-B14F-4D97-AF65-F5344CB8AC3E}">
        <p14:creationId xmlns:p14="http://schemas.microsoft.com/office/powerpoint/2010/main" val="194833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21" name="Google Shape;321;p1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25</a:t>
            </a:fld>
            <a:endParaRPr/>
          </a:p>
        </p:txBody>
      </p:sp>
    </p:spTree>
    <p:extLst>
      <p:ext uri="{BB962C8B-B14F-4D97-AF65-F5344CB8AC3E}">
        <p14:creationId xmlns:p14="http://schemas.microsoft.com/office/powerpoint/2010/main" val="1064767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7: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7: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34" name="Google Shape;334;p17: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8: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8: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45" name="Google Shape;345;p18: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9: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9: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57" name="Google Shape;357;p19: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10" name="Google Shape;110;p3: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37" name="Google Shape;137;p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37" name="Google Shape;137;p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6</a:t>
            </a:fld>
            <a:endParaRPr/>
          </a:p>
        </p:txBody>
      </p:sp>
    </p:spTree>
    <p:extLst>
      <p:ext uri="{BB962C8B-B14F-4D97-AF65-F5344CB8AC3E}">
        <p14:creationId xmlns:p14="http://schemas.microsoft.com/office/powerpoint/2010/main" val="766140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37" name="Google Shape;137;p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7</a:t>
            </a:fld>
            <a:endParaRPr/>
          </a:p>
        </p:txBody>
      </p:sp>
    </p:spTree>
    <p:extLst>
      <p:ext uri="{BB962C8B-B14F-4D97-AF65-F5344CB8AC3E}">
        <p14:creationId xmlns:p14="http://schemas.microsoft.com/office/powerpoint/2010/main" val="245285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37" name="Google Shape;137;p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8</a:t>
            </a:fld>
            <a:endParaRPr/>
          </a:p>
        </p:txBody>
      </p:sp>
    </p:spTree>
    <p:extLst>
      <p:ext uri="{BB962C8B-B14F-4D97-AF65-F5344CB8AC3E}">
        <p14:creationId xmlns:p14="http://schemas.microsoft.com/office/powerpoint/2010/main" val="92181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7: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7: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91" name="Google Shape;191;p7: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9"/>
          <p:cNvSpPr>
            <a:spLocks noGrp="1"/>
          </p:cNvSpPr>
          <p:nvPr>
            <p:ph type="pic" idx="2"/>
          </p:nvPr>
        </p:nvSpPr>
        <p:spPr>
          <a:xfrm>
            <a:off x="1792288" y="612775"/>
            <a:ext cx="5486400" cy="4114800"/>
          </a:xfrm>
          <a:prstGeom prst="rect">
            <a:avLst/>
          </a:prstGeom>
          <a:noFill/>
          <a:ln>
            <a:noFill/>
          </a:ln>
        </p:spPr>
      </p:sp>
      <p:sp>
        <p:nvSpPr>
          <p:cNvPr id="68" name="Google Shape;68;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jp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jp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jp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jp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jp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jp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portal.inmet.gov.br/dadoshistoricos"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metadados.snirh.gov.br/" TargetMode="External"/><Relationship Id="rId5" Type="http://schemas.openxmlformats.org/officeDocument/2006/relationships/image" Target="../media/image5.jp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p:nvPr/>
        </p:nvSpPr>
        <p:spPr>
          <a:xfrm>
            <a:off x="1042397" y="2679347"/>
            <a:ext cx="16330800" cy="18471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pt-BR" sz="6000" b="0" i="0" u="none" strike="noStrike" cap="none" dirty="0">
                <a:solidFill>
                  <a:srgbClr val="000000"/>
                </a:solidFill>
                <a:latin typeface="Roboto"/>
                <a:ea typeface="Roboto"/>
                <a:cs typeface="Roboto"/>
                <a:sym typeface="Roboto"/>
              </a:rPr>
              <a:t>Estudo de caso utilizando dados do INMET no ano  de 20</a:t>
            </a:r>
            <a:r>
              <a:rPr lang="pt-BR" sz="6000" dirty="0">
                <a:latin typeface="Roboto"/>
                <a:ea typeface="Roboto"/>
                <a:cs typeface="Roboto"/>
                <a:sym typeface="Roboto"/>
              </a:rPr>
              <a:t>19 -  ISNA</a:t>
            </a:r>
            <a:endParaRPr sz="6000" b="0" i="0" u="none" strike="noStrike" cap="none" dirty="0">
              <a:solidFill>
                <a:schemeClr val="dk1"/>
              </a:solidFill>
              <a:latin typeface="Times New Roman"/>
              <a:ea typeface="Times New Roman"/>
              <a:cs typeface="Times New Roman"/>
              <a:sym typeface="Times New Roman"/>
            </a:endParaRPr>
          </a:p>
        </p:txBody>
      </p:sp>
      <p:sp>
        <p:nvSpPr>
          <p:cNvPr id="89" name="Google Shape;89;p1"/>
          <p:cNvSpPr txBox="1"/>
          <p:nvPr/>
        </p:nvSpPr>
        <p:spPr>
          <a:xfrm>
            <a:off x="228600" y="9563100"/>
            <a:ext cx="17754599" cy="495136"/>
          </a:xfrm>
          <a:prstGeom prst="rect">
            <a:avLst/>
          </a:prstGeom>
          <a:noFill/>
          <a:ln>
            <a:noFill/>
          </a:ln>
        </p:spPr>
        <p:txBody>
          <a:bodyPr spcFirstLastPara="1" wrap="square" lIns="0" tIns="0" rIns="0" bIns="0" anchor="t" anchorCtr="0">
            <a:spAutoFit/>
          </a:bodyPr>
          <a:lstStyle/>
          <a:p>
            <a:pPr marL="0" marR="0" lvl="0" indent="0" algn="ctr" rtl="0">
              <a:lnSpc>
                <a:spcPct val="153992"/>
              </a:lnSpc>
              <a:spcBef>
                <a:spcPts val="0"/>
              </a:spcBef>
              <a:spcAft>
                <a:spcPts val="0"/>
              </a:spcAft>
              <a:buNone/>
            </a:pPr>
            <a:r>
              <a:rPr lang="pt-BR" sz="2793" b="1" i="0" u="none" strike="noStrike" cap="none">
                <a:solidFill>
                  <a:schemeClr val="dk1"/>
                </a:solidFill>
                <a:latin typeface="Arimo"/>
                <a:ea typeface="Arimo"/>
                <a:cs typeface="Arimo"/>
                <a:sym typeface="Arimo"/>
              </a:rPr>
              <a:t>http://www.ppgi.ufrj.br/</a:t>
            </a:r>
            <a:endParaRPr/>
          </a:p>
        </p:txBody>
      </p:sp>
      <p:sp>
        <p:nvSpPr>
          <p:cNvPr id="90" name="Google Shape;90;p1"/>
          <p:cNvSpPr/>
          <p:nvPr/>
        </p:nvSpPr>
        <p:spPr>
          <a:xfrm>
            <a:off x="14355716" y="8463356"/>
            <a:ext cx="1224053"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000" b="1" i="0" u="none" strike="noStrike" cap="none">
                <a:solidFill>
                  <a:srgbClr val="FFFFFF"/>
                </a:solidFill>
                <a:latin typeface="Arial"/>
                <a:ea typeface="Arial"/>
                <a:cs typeface="Arial"/>
                <a:sym typeface="Arial"/>
              </a:rPr>
              <a:t>17:00</a:t>
            </a:r>
            <a:endParaRPr sz="3000">
              <a:solidFill>
                <a:schemeClr val="dk1"/>
              </a:solidFill>
              <a:latin typeface="Calibri"/>
              <a:ea typeface="Calibri"/>
              <a:cs typeface="Calibri"/>
              <a:sym typeface="Calibri"/>
            </a:endParaRPr>
          </a:p>
        </p:txBody>
      </p:sp>
      <p:sp>
        <p:nvSpPr>
          <p:cNvPr id="91" name="Google Shape;91;p1"/>
          <p:cNvSpPr/>
          <p:nvPr/>
        </p:nvSpPr>
        <p:spPr>
          <a:xfrm>
            <a:off x="1042397" y="7355360"/>
            <a:ext cx="16025040"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dirty="0">
                <a:solidFill>
                  <a:srgbClr val="000000"/>
                </a:solidFill>
                <a:latin typeface="Arial"/>
                <a:ea typeface="Arial"/>
                <a:cs typeface="Arial"/>
                <a:sym typeface="Arial"/>
              </a:rPr>
              <a:t>ALEX SANTOS</a:t>
            </a:r>
            <a:endParaRPr sz="2800" dirty="0">
              <a:solidFill>
                <a:srgbClr val="000000"/>
              </a:solidFill>
              <a:latin typeface="Arial"/>
              <a:ea typeface="Arial"/>
              <a:cs typeface="Arial"/>
              <a:sym typeface="Arial"/>
            </a:endParaRPr>
          </a:p>
          <a:p>
            <a:pPr marL="0" marR="0" lvl="0" indent="0" algn="ctr" rtl="0">
              <a:spcBef>
                <a:spcPts val="0"/>
              </a:spcBef>
              <a:spcAft>
                <a:spcPts val="0"/>
              </a:spcAft>
              <a:buNone/>
            </a:pPr>
            <a:r>
              <a:rPr lang="pt-BR" sz="2800" dirty="0">
                <a:solidFill>
                  <a:srgbClr val="000000"/>
                </a:solidFill>
                <a:latin typeface="Arial"/>
                <a:ea typeface="Arial"/>
                <a:cs typeface="Arial"/>
                <a:sym typeface="Arial"/>
              </a:rPr>
              <a:t>ANDERSON NETO  </a:t>
            </a:r>
            <a:endParaRPr dirty="0"/>
          </a:p>
          <a:p>
            <a:pPr marL="0" marR="0" lvl="0" indent="0" algn="ctr" rtl="0">
              <a:spcBef>
                <a:spcPts val="0"/>
              </a:spcBef>
              <a:spcAft>
                <a:spcPts val="0"/>
              </a:spcAft>
              <a:buNone/>
            </a:pPr>
            <a:r>
              <a:rPr lang="pt-BR" sz="2800" dirty="0">
                <a:solidFill>
                  <a:srgbClr val="000000"/>
                </a:solidFill>
                <a:latin typeface="Arial"/>
                <a:ea typeface="Arial"/>
                <a:cs typeface="Arial"/>
                <a:sym typeface="Arial"/>
              </a:rPr>
              <a:t>DOUGLAS </a:t>
            </a:r>
            <a:r>
              <a:rPr lang="pt-BR" sz="2800" dirty="0"/>
              <a:t>RENATO</a:t>
            </a:r>
            <a:endParaRPr dirty="0"/>
          </a:p>
        </p:txBody>
      </p:sp>
      <p:cxnSp>
        <p:nvCxnSpPr>
          <p:cNvPr id="92" name="Google Shape;92;p1"/>
          <p:cNvCxnSpPr/>
          <p:nvPr/>
        </p:nvCxnSpPr>
        <p:spPr>
          <a:xfrm>
            <a:off x="222070" y="2095500"/>
            <a:ext cx="17754599" cy="0"/>
          </a:xfrm>
          <a:prstGeom prst="straightConnector1">
            <a:avLst/>
          </a:prstGeom>
          <a:noFill/>
          <a:ln w="38100" cap="flat" cmpd="sng">
            <a:solidFill>
              <a:srgbClr val="17365D"/>
            </a:solidFill>
            <a:prstDash val="solid"/>
            <a:round/>
            <a:headEnd type="none" w="med" len="med"/>
            <a:tailEnd type="none" w="med" len="med"/>
          </a:ln>
        </p:spPr>
      </p:cxnSp>
      <p:pic>
        <p:nvPicPr>
          <p:cNvPr id="93" name="Google Shape;93;p1"/>
          <p:cNvPicPr preferRelativeResize="0"/>
          <p:nvPr/>
        </p:nvPicPr>
        <p:blipFill rotWithShape="1">
          <a:blip r:embed="rId3">
            <a:alphaModFix/>
          </a:blip>
          <a:srcRect/>
          <a:stretch/>
        </p:blipFill>
        <p:spPr>
          <a:xfrm>
            <a:off x="8248901" y="66164"/>
            <a:ext cx="1274610" cy="1872308"/>
          </a:xfrm>
          <a:prstGeom prst="rect">
            <a:avLst/>
          </a:prstGeom>
          <a:noFill/>
          <a:ln>
            <a:noFill/>
          </a:ln>
        </p:spPr>
      </p:pic>
      <p:pic>
        <p:nvPicPr>
          <p:cNvPr id="94" name="Google Shape;94;p1"/>
          <p:cNvPicPr preferRelativeResize="0"/>
          <p:nvPr/>
        </p:nvPicPr>
        <p:blipFill rotWithShape="1">
          <a:blip r:embed="rId4">
            <a:alphaModFix/>
          </a:blip>
          <a:srcRect/>
          <a:stretch/>
        </p:blipFill>
        <p:spPr>
          <a:xfrm>
            <a:off x="228600" y="514809"/>
            <a:ext cx="5167479" cy="1085035"/>
          </a:xfrm>
          <a:prstGeom prst="rect">
            <a:avLst/>
          </a:prstGeom>
          <a:noFill/>
          <a:ln>
            <a:noFill/>
          </a:ln>
        </p:spPr>
      </p:pic>
      <p:pic>
        <p:nvPicPr>
          <p:cNvPr id="95" name="Google Shape;95;p1"/>
          <p:cNvPicPr preferRelativeResize="0"/>
          <p:nvPr/>
        </p:nvPicPr>
        <p:blipFill rotWithShape="1">
          <a:blip r:embed="rId5">
            <a:alphaModFix/>
          </a:blip>
          <a:srcRect/>
          <a:stretch/>
        </p:blipFill>
        <p:spPr>
          <a:xfrm>
            <a:off x="14173200" y="696581"/>
            <a:ext cx="3419524" cy="991662"/>
          </a:xfrm>
          <a:prstGeom prst="rect">
            <a:avLst/>
          </a:prstGeom>
          <a:noFill/>
          <a:ln>
            <a:noFill/>
          </a:ln>
        </p:spPr>
      </p:pic>
      <p:sp>
        <p:nvSpPr>
          <p:cNvPr id="2" name="Google Shape;91;p1">
            <a:extLst>
              <a:ext uri="{FF2B5EF4-FFF2-40B4-BE49-F238E27FC236}">
                <a16:creationId xmlns:a16="http://schemas.microsoft.com/office/drawing/2014/main" id="{5527E4D6-3E62-A090-F54C-82522A53DB77}"/>
              </a:ext>
            </a:extLst>
          </p:cNvPr>
          <p:cNvSpPr/>
          <p:nvPr/>
        </p:nvSpPr>
        <p:spPr>
          <a:xfrm>
            <a:off x="1220563" y="8667448"/>
            <a:ext cx="16025040"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dirty="0"/>
              <a:t>PROFESSORES: </a:t>
            </a:r>
            <a:r>
              <a:rPr lang="pt-BR" sz="2800" dirty="0">
                <a:solidFill>
                  <a:srgbClr val="000000"/>
                </a:solidFill>
                <a:latin typeface="Arial"/>
                <a:ea typeface="Arial"/>
                <a:cs typeface="Arial"/>
                <a:sym typeface="Arial"/>
              </a:rPr>
              <a:t> SERRA e JORGE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51"/>
        <p:cNvGrpSpPr/>
        <p:nvPr/>
      </p:nvGrpSpPr>
      <p:grpSpPr>
        <a:xfrm>
          <a:off x="0" y="0"/>
          <a:ext cx="0" cy="0"/>
          <a:chOff x="0" y="0"/>
          <a:chExt cx="0" cy="0"/>
        </a:xfrm>
      </p:grpSpPr>
      <p:sp>
        <p:nvSpPr>
          <p:cNvPr id="152" name="Google Shape;152;g13f33ca0b6d_2_14"/>
          <p:cNvSpPr txBox="1">
            <a:spLocks noGrp="1"/>
          </p:cNvSpPr>
          <p:nvPr>
            <p:ph type="sldNum" idx="12"/>
          </p:nvPr>
        </p:nvSpPr>
        <p:spPr>
          <a:xfrm>
            <a:off x="15621000" y="9517062"/>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10</a:t>
            </a:fld>
            <a:endParaRPr sz="3500">
              <a:solidFill>
                <a:schemeClr val="dk1"/>
              </a:solidFill>
            </a:endParaRPr>
          </a:p>
        </p:txBody>
      </p:sp>
      <p:cxnSp>
        <p:nvCxnSpPr>
          <p:cNvPr id="153" name="Google Shape;153;g13f33ca0b6d_2_14"/>
          <p:cNvCxnSpPr/>
          <p:nvPr/>
        </p:nvCxnSpPr>
        <p:spPr>
          <a:xfrm>
            <a:off x="1759331" y="72239"/>
            <a:ext cx="0" cy="9948000"/>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0"/>
              </a:srgbClr>
            </a:outerShdw>
          </a:effectLst>
        </p:spPr>
      </p:cxnSp>
      <p:sp>
        <p:nvSpPr>
          <p:cNvPr id="154" name="Google Shape;154;g13f33ca0b6d_2_14"/>
          <p:cNvSpPr/>
          <p:nvPr/>
        </p:nvSpPr>
        <p:spPr>
          <a:xfrm>
            <a:off x="1793967" y="404813"/>
            <a:ext cx="15925800" cy="1134000"/>
          </a:xfrm>
          <a:prstGeom prst="rect">
            <a:avLst/>
          </a:prstGeom>
          <a:gradFill>
            <a:gsLst>
              <a:gs pos="0">
                <a:srgbClr val="36B0D0"/>
              </a:gs>
              <a:gs pos="69000">
                <a:srgbClr val="36B0D0"/>
              </a:gs>
              <a:gs pos="100000">
                <a:srgbClr val="33B3D5"/>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55" name="Google Shape;155;g13f33ca0b6d_2_14"/>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56" name="Google Shape;156;g13f33ca0b6d_2_14"/>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57" name="Google Shape;157;g13f33ca0b6d_2_14"/>
          <p:cNvSpPr txBox="1"/>
          <p:nvPr/>
        </p:nvSpPr>
        <p:spPr>
          <a:xfrm>
            <a:off x="0" y="2275037"/>
            <a:ext cx="1813200" cy="526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58" name="Google Shape;158;g13f33ca0b6d_2_14"/>
          <p:cNvSpPr txBox="1"/>
          <p:nvPr/>
        </p:nvSpPr>
        <p:spPr>
          <a:xfrm>
            <a:off x="2075336" y="2069000"/>
            <a:ext cx="15374400" cy="1816200"/>
          </a:xfrm>
          <a:prstGeom prst="rect">
            <a:avLst/>
          </a:prstGeom>
          <a:noFill/>
          <a:ln>
            <a:noFill/>
          </a:ln>
        </p:spPr>
        <p:txBody>
          <a:bodyPr spcFirstLastPara="1" wrap="square" lIns="91425" tIns="45700" rIns="91425" bIns="45700" anchor="t" anchorCtr="0">
            <a:spAutoFit/>
          </a:bodyPr>
          <a:lstStyle/>
          <a:p>
            <a:pPr marL="0" marR="0" lvl="0" indent="457200" algn="just" rtl="0">
              <a:spcBef>
                <a:spcPts val="0"/>
              </a:spcBef>
              <a:spcAft>
                <a:spcPts val="0"/>
              </a:spcAft>
              <a:buNone/>
            </a:pPr>
            <a:r>
              <a:rPr lang="pt-BR" sz="2800" i="0" u="none" strike="noStrike" dirty="0">
                <a:solidFill>
                  <a:srgbClr val="000000"/>
                </a:solidFill>
              </a:rPr>
              <a:t>	</a:t>
            </a:r>
            <a:r>
              <a:rPr lang="pt-BR" sz="2800" dirty="0">
                <a:solidFill>
                  <a:schemeClr val="dk1"/>
                </a:solidFill>
              </a:rPr>
              <a:t>Nesse estudo de caso iniciou-se com o tratamento dos dados de 589 planilhas eletrônicas no formato CSV (INMET) no ano de 2019 em todo o território nacional. Devido à grande volume de estações e dados inconsistentes, foi decidido reduzir </a:t>
            </a:r>
            <a:r>
              <a:rPr lang="pt-BR" sz="2800">
                <a:solidFill>
                  <a:schemeClr val="dk1"/>
                </a:solidFill>
              </a:rPr>
              <a:t>o estudo </a:t>
            </a:r>
            <a:r>
              <a:rPr lang="pt-BR" sz="2800" dirty="0">
                <a:solidFill>
                  <a:schemeClr val="dk1"/>
                </a:solidFill>
              </a:rPr>
              <a:t>em um grupo de 9 estações. </a:t>
            </a:r>
            <a:r>
              <a:rPr lang="pt-BR" sz="2800" i="0" u="none" strike="noStrike" dirty="0">
                <a:solidFill>
                  <a:srgbClr val="000000"/>
                </a:solidFill>
              </a:rPr>
              <a:t>  </a:t>
            </a:r>
            <a:r>
              <a:rPr lang="pt-BR" sz="2800" dirty="0">
                <a:solidFill>
                  <a:srgbClr val="000000"/>
                </a:solidFill>
                <a:latin typeface="Arial"/>
                <a:ea typeface="Arial"/>
                <a:cs typeface="Arial"/>
                <a:sym typeface="Arial"/>
              </a:rPr>
              <a:t>	</a:t>
            </a:r>
            <a:r>
              <a:rPr lang="pt-BR" sz="2800" dirty="0"/>
              <a:t> </a:t>
            </a:r>
            <a:endParaRPr sz="1800" dirty="0">
              <a:solidFill>
                <a:schemeClr val="dk1"/>
              </a:solidFill>
              <a:latin typeface="Calibri"/>
              <a:ea typeface="Calibri"/>
              <a:cs typeface="Calibri"/>
              <a:sym typeface="Calibri"/>
            </a:endParaRPr>
          </a:p>
        </p:txBody>
      </p:sp>
      <p:sp>
        <p:nvSpPr>
          <p:cNvPr id="159" name="Google Shape;159;g13f33ca0b6d_2_14"/>
          <p:cNvSpPr/>
          <p:nvPr/>
        </p:nvSpPr>
        <p:spPr>
          <a:xfrm>
            <a:off x="6553360" y="5986021"/>
            <a:ext cx="18288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160" name="Google Shape;160;g13f33ca0b6d_2_14"/>
          <p:cNvGraphicFramePr/>
          <p:nvPr>
            <p:extLst>
              <p:ext uri="{D42A27DB-BD31-4B8C-83A1-F6EECF244321}">
                <p14:modId xmlns:p14="http://schemas.microsoft.com/office/powerpoint/2010/main" val="3910723305"/>
              </p:ext>
            </p:extLst>
          </p:nvPr>
        </p:nvGraphicFramePr>
        <p:xfrm>
          <a:off x="4240400" y="4415400"/>
          <a:ext cx="11380600" cy="5129050"/>
        </p:xfrm>
        <a:graphic>
          <a:graphicData uri="http://schemas.openxmlformats.org/drawingml/2006/table">
            <a:tbl>
              <a:tblPr>
                <a:noFill/>
                <a:tableStyleId>{B7092871-AB75-45E8-B45F-1FC91EC949BB}</a:tableStyleId>
              </a:tblPr>
              <a:tblGrid>
                <a:gridCol w="2845150">
                  <a:extLst>
                    <a:ext uri="{9D8B030D-6E8A-4147-A177-3AD203B41FA5}">
                      <a16:colId xmlns:a16="http://schemas.microsoft.com/office/drawing/2014/main" val="20000"/>
                    </a:ext>
                  </a:extLst>
                </a:gridCol>
                <a:gridCol w="2845150">
                  <a:extLst>
                    <a:ext uri="{9D8B030D-6E8A-4147-A177-3AD203B41FA5}">
                      <a16:colId xmlns:a16="http://schemas.microsoft.com/office/drawing/2014/main" val="20001"/>
                    </a:ext>
                  </a:extLst>
                </a:gridCol>
                <a:gridCol w="2845150">
                  <a:extLst>
                    <a:ext uri="{9D8B030D-6E8A-4147-A177-3AD203B41FA5}">
                      <a16:colId xmlns:a16="http://schemas.microsoft.com/office/drawing/2014/main" val="20002"/>
                    </a:ext>
                  </a:extLst>
                </a:gridCol>
                <a:gridCol w="2845150">
                  <a:extLst>
                    <a:ext uri="{9D8B030D-6E8A-4147-A177-3AD203B41FA5}">
                      <a16:colId xmlns:a16="http://schemas.microsoft.com/office/drawing/2014/main" val="20003"/>
                    </a:ext>
                  </a:extLst>
                </a:gridCol>
              </a:tblGrid>
              <a:tr h="505500">
                <a:tc>
                  <a:txBody>
                    <a:bodyPr/>
                    <a:lstStyle/>
                    <a:p>
                      <a:pPr marL="0" lvl="0" indent="0" algn="ctr" rtl="0">
                        <a:spcBef>
                          <a:spcPts val="0"/>
                        </a:spcBef>
                        <a:spcAft>
                          <a:spcPts val="0"/>
                        </a:spcAft>
                        <a:buNone/>
                      </a:pPr>
                      <a:r>
                        <a:rPr lang="pt-BR" sz="2400" b="1">
                          <a:latin typeface="Times"/>
                          <a:ea typeface="Times"/>
                          <a:cs typeface="Times"/>
                          <a:sym typeface="Times"/>
                        </a:rPr>
                        <a:t>Estado</a:t>
                      </a:r>
                      <a:endParaRPr sz="2400" b="1">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2400" b="1">
                          <a:latin typeface="Times"/>
                          <a:ea typeface="Times"/>
                          <a:cs typeface="Times"/>
                          <a:sym typeface="Times"/>
                        </a:rPr>
                        <a:t>Município</a:t>
                      </a:r>
                      <a:endParaRPr sz="2400" b="1">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2400" b="1">
                          <a:latin typeface="Times"/>
                          <a:ea typeface="Times"/>
                          <a:cs typeface="Times"/>
                          <a:sym typeface="Times"/>
                        </a:rPr>
                        <a:t>Latitude</a:t>
                      </a:r>
                      <a:endParaRPr sz="2400" b="1">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2400" b="1">
                          <a:latin typeface="Times"/>
                          <a:ea typeface="Times"/>
                          <a:cs typeface="Times"/>
                          <a:sym typeface="Times"/>
                        </a:rPr>
                        <a:t>Longitude</a:t>
                      </a:r>
                      <a:endParaRPr sz="2400" b="1">
                        <a:latin typeface="Times"/>
                        <a:ea typeface="Times"/>
                        <a:cs typeface="Times"/>
                        <a:sym typeface="Times"/>
                      </a:endParaRPr>
                    </a:p>
                  </a:txBody>
                  <a:tcPr marL="63500" marR="63500" marT="63500" marB="63500"/>
                </a:tc>
                <a:extLst>
                  <a:ext uri="{0D108BD9-81ED-4DB2-BD59-A6C34878D82A}">
                    <a16:rowId xmlns:a16="http://schemas.microsoft.com/office/drawing/2014/main" val="10000"/>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Angélica</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-22.148083</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-53.763736</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1"/>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Bataguassu</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-21.750123</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-52.471294</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2"/>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Caarapo</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-22.657056</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-54.819306</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3"/>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Dourados</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-22.193920</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-54.911355</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4"/>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Itapora</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-22.092833</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-54.798833</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5"/>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Vinhema</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-22.300421</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-54.822895</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6"/>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Nova Alvorada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-21.450972</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-54.341972</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7"/>
                  </a:ext>
                </a:extLst>
              </a:tr>
              <a:tr h="542525">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dirty="0">
                          <a:latin typeface="Times"/>
                          <a:ea typeface="Times"/>
                          <a:cs typeface="Times"/>
                          <a:sym typeface="Times"/>
                        </a:rPr>
                        <a:t>Rio Brilhante</a:t>
                      </a:r>
                      <a:endParaRPr sz="1800" dirty="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-21.774944</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-54.528108</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8"/>
                  </a:ext>
                </a:extLst>
              </a:tr>
              <a:tr h="542525">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Santa Rita do Pardo</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-21.305889</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dirty="0">
                          <a:latin typeface="Times"/>
                          <a:ea typeface="Times"/>
                          <a:cs typeface="Times"/>
                          <a:sym typeface="Times"/>
                        </a:rPr>
                        <a:t>-54.820375</a:t>
                      </a:r>
                      <a:endParaRPr sz="1800" dirty="0">
                        <a:latin typeface="Times"/>
                        <a:ea typeface="Times"/>
                        <a:cs typeface="Times"/>
                        <a:sym typeface="Times"/>
                      </a:endParaRPr>
                    </a:p>
                  </a:txBody>
                  <a:tcPr marL="63500" marR="63500" marT="63500" marB="63500"/>
                </a:tc>
                <a:extLst>
                  <a:ext uri="{0D108BD9-81ED-4DB2-BD59-A6C34878D82A}">
                    <a16:rowId xmlns:a16="http://schemas.microsoft.com/office/drawing/2014/main" val="1000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65"/>
        <p:cNvGrpSpPr/>
        <p:nvPr/>
      </p:nvGrpSpPr>
      <p:grpSpPr>
        <a:xfrm>
          <a:off x="0" y="0"/>
          <a:ext cx="0" cy="0"/>
          <a:chOff x="0" y="0"/>
          <a:chExt cx="0" cy="0"/>
        </a:xfrm>
      </p:grpSpPr>
      <p:sp>
        <p:nvSpPr>
          <p:cNvPr id="166" name="Google Shape;166;g15dd68d9224_1_17"/>
          <p:cNvSpPr txBox="1">
            <a:spLocks noGrp="1"/>
          </p:cNvSpPr>
          <p:nvPr>
            <p:ph type="sldNum" idx="12"/>
          </p:nvPr>
        </p:nvSpPr>
        <p:spPr>
          <a:xfrm>
            <a:off x="15621000" y="9517062"/>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11</a:t>
            </a:fld>
            <a:endParaRPr sz="3500">
              <a:solidFill>
                <a:schemeClr val="dk1"/>
              </a:solidFill>
            </a:endParaRPr>
          </a:p>
        </p:txBody>
      </p:sp>
      <p:cxnSp>
        <p:nvCxnSpPr>
          <p:cNvPr id="167" name="Google Shape;167;g15dd68d9224_1_17"/>
          <p:cNvCxnSpPr/>
          <p:nvPr/>
        </p:nvCxnSpPr>
        <p:spPr>
          <a:xfrm>
            <a:off x="1759331" y="72239"/>
            <a:ext cx="0" cy="9948000"/>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0"/>
              </a:srgbClr>
            </a:outerShdw>
          </a:effectLst>
        </p:spPr>
      </p:cxnSp>
      <p:sp>
        <p:nvSpPr>
          <p:cNvPr id="168" name="Google Shape;168;g15dd68d9224_1_17"/>
          <p:cNvSpPr/>
          <p:nvPr/>
        </p:nvSpPr>
        <p:spPr>
          <a:xfrm>
            <a:off x="1793967" y="404813"/>
            <a:ext cx="15925800" cy="1134000"/>
          </a:xfrm>
          <a:prstGeom prst="rect">
            <a:avLst/>
          </a:prstGeom>
          <a:gradFill>
            <a:gsLst>
              <a:gs pos="0">
                <a:srgbClr val="36B0D0"/>
              </a:gs>
              <a:gs pos="69000">
                <a:srgbClr val="36B0D0"/>
              </a:gs>
              <a:gs pos="100000">
                <a:srgbClr val="33B3D5"/>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69" name="Google Shape;169;g15dd68d9224_1_17"/>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70" name="Google Shape;170;g15dd68d9224_1_17"/>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71" name="Google Shape;171;g15dd68d9224_1_17"/>
          <p:cNvSpPr txBox="1"/>
          <p:nvPr/>
        </p:nvSpPr>
        <p:spPr>
          <a:xfrm>
            <a:off x="0" y="2275037"/>
            <a:ext cx="1813200" cy="526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72" name="Google Shape;172;g15dd68d9224_1_17"/>
          <p:cNvSpPr txBox="1"/>
          <p:nvPr/>
        </p:nvSpPr>
        <p:spPr>
          <a:xfrm>
            <a:off x="2075336" y="2069000"/>
            <a:ext cx="15374400" cy="523200"/>
          </a:xfrm>
          <a:prstGeom prst="rect">
            <a:avLst/>
          </a:prstGeom>
          <a:noFill/>
          <a:ln>
            <a:noFill/>
          </a:ln>
        </p:spPr>
        <p:txBody>
          <a:bodyPr spcFirstLastPara="1" wrap="square" lIns="91425" tIns="45700" rIns="91425" bIns="45700" anchor="t" anchorCtr="0">
            <a:spAutoFit/>
          </a:bodyPr>
          <a:lstStyle/>
          <a:p>
            <a:pPr marL="0" marR="0" lvl="0" indent="457200" algn="just" rtl="0">
              <a:spcBef>
                <a:spcPts val="0"/>
              </a:spcBef>
              <a:spcAft>
                <a:spcPts val="0"/>
              </a:spcAft>
              <a:buNone/>
            </a:pPr>
            <a:r>
              <a:rPr lang="pt-BR" sz="2800" i="0" u="none" strike="noStrike">
                <a:solidFill>
                  <a:srgbClr val="000000"/>
                </a:solidFill>
              </a:rPr>
              <a:t>	</a:t>
            </a:r>
            <a:r>
              <a:rPr lang="pt-BR" sz="2800">
                <a:solidFill>
                  <a:schemeClr val="dk1"/>
                </a:solidFill>
              </a:rPr>
              <a:t>Localização das estações utilizando mapa de calor.</a:t>
            </a:r>
            <a:r>
              <a:rPr lang="pt-BR" sz="2800" i="0" u="none" strike="noStrike">
                <a:solidFill>
                  <a:srgbClr val="000000"/>
                </a:solidFill>
              </a:rPr>
              <a:t> </a:t>
            </a:r>
            <a:r>
              <a:rPr lang="pt-BR" sz="2800">
                <a:solidFill>
                  <a:srgbClr val="000000"/>
                </a:solidFill>
                <a:latin typeface="Arial"/>
                <a:ea typeface="Arial"/>
                <a:cs typeface="Arial"/>
                <a:sym typeface="Arial"/>
              </a:rPr>
              <a:t>	</a:t>
            </a:r>
            <a:r>
              <a:rPr lang="pt-BR" sz="2800"/>
              <a:t> </a:t>
            </a:r>
            <a:endParaRPr sz="1800">
              <a:solidFill>
                <a:schemeClr val="dk1"/>
              </a:solidFill>
              <a:latin typeface="Calibri"/>
              <a:ea typeface="Calibri"/>
              <a:cs typeface="Calibri"/>
              <a:sym typeface="Calibri"/>
            </a:endParaRPr>
          </a:p>
        </p:txBody>
      </p:sp>
      <p:sp>
        <p:nvSpPr>
          <p:cNvPr id="173" name="Google Shape;173;g15dd68d9224_1_17"/>
          <p:cNvSpPr/>
          <p:nvPr/>
        </p:nvSpPr>
        <p:spPr>
          <a:xfrm>
            <a:off x="6553360" y="5986021"/>
            <a:ext cx="18288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4" name="Google Shape;174;g15dd68d9224_1_17"/>
          <p:cNvPicPr preferRelativeResize="0"/>
          <p:nvPr/>
        </p:nvPicPr>
        <p:blipFill>
          <a:blip r:embed="rId6">
            <a:alphaModFix/>
          </a:blip>
          <a:stretch>
            <a:fillRect/>
          </a:stretch>
        </p:blipFill>
        <p:spPr>
          <a:xfrm>
            <a:off x="4824976" y="3062212"/>
            <a:ext cx="8356575" cy="63048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79"/>
        <p:cNvGrpSpPr/>
        <p:nvPr/>
      </p:nvGrpSpPr>
      <p:grpSpPr>
        <a:xfrm>
          <a:off x="0" y="0"/>
          <a:ext cx="0" cy="0"/>
          <a:chOff x="0" y="0"/>
          <a:chExt cx="0" cy="0"/>
        </a:xfrm>
      </p:grpSpPr>
      <p:sp>
        <p:nvSpPr>
          <p:cNvPr id="180" name="Google Shape;180;p6"/>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12</a:t>
            </a:fld>
            <a:endParaRPr sz="3500">
              <a:solidFill>
                <a:schemeClr val="dk1"/>
              </a:solidFill>
            </a:endParaRPr>
          </a:p>
        </p:txBody>
      </p:sp>
      <p:cxnSp>
        <p:nvCxnSpPr>
          <p:cNvPr id="181" name="Google Shape;181;p6"/>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82" name="Google Shape;182;p6"/>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83" name="Google Shape;183;p6"/>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84" name="Google Shape;184;p6"/>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85" name="Google Shape;185;p6"/>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86" name="Google Shape;186;p6"/>
          <p:cNvSpPr txBox="1"/>
          <p:nvPr/>
        </p:nvSpPr>
        <p:spPr>
          <a:xfrm>
            <a:off x="2180725" y="2127325"/>
            <a:ext cx="14957400" cy="15699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pt-BR" sz="3000">
                <a:solidFill>
                  <a:schemeClr val="dk1"/>
                </a:solidFill>
              </a:rPr>
              <a:t>Após uma primeira análise foi constatado um volume representativo de dados nulos nos arquivos de dados. Representação da distribuição dos dados nulos entre as variáveis que foram utilizadas no estudo.</a:t>
            </a:r>
            <a:endParaRPr sz="3000">
              <a:solidFill>
                <a:schemeClr val="dk1"/>
              </a:solidFill>
            </a:endParaRPr>
          </a:p>
        </p:txBody>
      </p:sp>
      <p:pic>
        <p:nvPicPr>
          <p:cNvPr id="3" name="Imagem 2">
            <a:extLst>
              <a:ext uri="{FF2B5EF4-FFF2-40B4-BE49-F238E27FC236}">
                <a16:creationId xmlns:a16="http://schemas.microsoft.com/office/drawing/2014/main" id="{C1EA718A-923C-197F-7897-602966726239}"/>
              </a:ext>
            </a:extLst>
          </p:cNvPr>
          <p:cNvPicPr>
            <a:picLocks noChangeAspect="1"/>
          </p:cNvPicPr>
          <p:nvPr/>
        </p:nvPicPr>
        <p:blipFill>
          <a:blip r:embed="rId6"/>
          <a:stretch>
            <a:fillRect/>
          </a:stretch>
        </p:blipFill>
        <p:spPr>
          <a:xfrm>
            <a:off x="3518663" y="3743325"/>
            <a:ext cx="11106150" cy="6276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05"/>
        <p:cNvGrpSpPr/>
        <p:nvPr/>
      </p:nvGrpSpPr>
      <p:grpSpPr>
        <a:xfrm>
          <a:off x="0" y="0"/>
          <a:ext cx="0" cy="0"/>
          <a:chOff x="0" y="0"/>
          <a:chExt cx="0" cy="0"/>
        </a:xfrm>
      </p:grpSpPr>
      <p:sp>
        <p:nvSpPr>
          <p:cNvPr id="206" name="Google Shape;206;g15dd68d9224_1_5"/>
          <p:cNvSpPr txBox="1">
            <a:spLocks noGrp="1"/>
          </p:cNvSpPr>
          <p:nvPr>
            <p:ph type="sldNum" idx="12"/>
          </p:nvPr>
        </p:nvSpPr>
        <p:spPr>
          <a:xfrm>
            <a:off x="15621000" y="9517062"/>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13</a:t>
            </a:fld>
            <a:endParaRPr sz="3500">
              <a:solidFill>
                <a:schemeClr val="dk1"/>
              </a:solidFill>
            </a:endParaRPr>
          </a:p>
        </p:txBody>
      </p:sp>
      <p:cxnSp>
        <p:nvCxnSpPr>
          <p:cNvPr id="207" name="Google Shape;207;g15dd68d9224_1_5"/>
          <p:cNvCxnSpPr/>
          <p:nvPr/>
        </p:nvCxnSpPr>
        <p:spPr>
          <a:xfrm>
            <a:off x="1759331" y="72239"/>
            <a:ext cx="0" cy="9948000"/>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0"/>
              </a:srgbClr>
            </a:outerShdw>
          </a:effectLst>
        </p:spPr>
      </p:cxnSp>
      <p:sp>
        <p:nvSpPr>
          <p:cNvPr id="208" name="Google Shape;208;g15dd68d9224_1_5"/>
          <p:cNvSpPr/>
          <p:nvPr/>
        </p:nvSpPr>
        <p:spPr>
          <a:xfrm>
            <a:off x="1793967" y="404813"/>
            <a:ext cx="15925800" cy="1134000"/>
          </a:xfrm>
          <a:prstGeom prst="rect">
            <a:avLst/>
          </a:prstGeom>
          <a:gradFill>
            <a:gsLst>
              <a:gs pos="0">
                <a:srgbClr val="36B0D0"/>
              </a:gs>
              <a:gs pos="69000">
                <a:srgbClr val="36B0D0"/>
              </a:gs>
              <a:gs pos="100000">
                <a:srgbClr val="33B3D5"/>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209" name="Google Shape;209;g15dd68d9224_1_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10" name="Google Shape;210;g15dd68d9224_1_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11" name="Google Shape;211;g15dd68d9224_1_5"/>
          <p:cNvSpPr txBox="1"/>
          <p:nvPr/>
        </p:nvSpPr>
        <p:spPr>
          <a:xfrm>
            <a:off x="0" y="2275037"/>
            <a:ext cx="1813200" cy="526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212" name="Google Shape;212;g15dd68d9224_1_5"/>
          <p:cNvSpPr txBox="1"/>
          <p:nvPr/>
        </p:nvSpPr>
        <p:spPr>
          <a:xfrm>
            <a:off x="2075325" y="1684650"/>
            <a:ext cx="14957400" cy="6465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endParaRPr sz="3000">
              <a:solidFill>
                <a:schemeClr val="dk1"/>
              </a:solidFill>
              <a:latin typeface="Times"/>
              <a:ea typeface="Times"/>
              <a:cs typeface="Times"/>
              <a:sym typeface="Times"/>
            </a:endParaRPr>
          </a:p>
        </p:txBody>
      </p:sp>
      <p:pic>
        <p:nvPicPr>
          <p:cNvPr id="213" name="Google Shape;213;g15dd68d9224_1_5"/>
          <p:cNvPicPr preferRelativeResize="0"/>
          <p:nvPr/>
        </p:nvPicPr>
        <p:blipFill>
          <a:blip r:embed="rId6">
            <a:alphaModFix/>
          </a:blip>
          <a:stretch>
            <a:fillRect/>
          </a:stretch>
        </p:blipFill>
        <p:spPr>
          <a:xfrm>
            <a:off x="5209050" y="1538825"/>
            <a:ext cx="8706374" cy="8200025"/>
          </a:xfrm>
          <a:prstGeom prst="rect">
            <a:avLst/>
          </a:prstGeom>
          <a:noFill/>
          <a:ln>
            <a:noFill/>
          </a:ln>
        </p:spPr>
      </p:pic>
      <p:sp>
        <p:nvSpPr>
          <p:cNvPr id="214" name="Google Shape;214;g15dd68d9224_1_5"/>
          <p:cNvSpPr txBox="1"/>
          <p:nvPr/>
        </p:nvSpPr>
        <p:spPr>
          <a:xfrm>
            <a:off x="6775025" y="9738850"/>
            <a:ext cx="6658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100" dirty="0">
                <a:latin typeface="Calibri"/>
                <a:ea typeface="Calibri"/>
                <a:cs typeface="Calibri"/>
                <a:sym typeface="Calibri"/>
              </a:rPr>
              <a:t>Figura: Proveniência do tratamento dos dados.</a:t>
            </a:r>
            <a:endParaRPr sz="2100" dirty="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19"/>
        <p:cNvGrpSpPr/>
        <p:nvPr/>
      </p:nvGrpSpPr>
      <p:grpSpPr>
        <a:xfrm>
          <a:off x="0" y="0"/>
          <a:ext cx="0" cy="0"/>
          <a:chOff x="0" y="0"/>
          <a:chExt cx="0" cy="0"/>
        </a:xfrm>
      </p:grpSpPr>
      <p:sp>
        <p:nvSpPr>
          <p:cNvPr id="220" name="Google Shape;220;p8"/>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14</a:t>
            </a:fld>
            <a:endParaRPr sz="3500">
              <a:solidFill>
                <a:schemeClr val="dk1"/>
              </a:solidFill>
            </a:endParaRPr>
          </a:p>
        </p:txBody>
      </p:sp>
      <p:cxnSp>
        <p:nvCxnSpPr>
          <p:cNvPr id="221" name="Google Shape;221;p8"/>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222" name="Google Shape;222;p8"/>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23" name="Google Shape;223;p8"/>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24" name="Google Shape;224;p8"/>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25" name="Google Shape;225;p8"/>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226" name="Google Shape;226;p8"/>
          <p:cNvPicPr preferRelativeResize="0"/>
          <p:nvPr/>
        </p:nvPicPr>
        <p:blipFill>
          <a:blip r:embed="rId6">
            <a:alphaModFix/>
          </a:blip>
          <a:stretch>
            <a:fillRect/>
          </a:stretch>
        </p:blipFill>
        <p:spPr>
          <a:xfrm>
            <a:off x="3546477" y="3327601"/>
            <a:ext cx="12628948" cy="6411250"/>
          </a:xfrm>
          <a:prstGeom prst="rect">
            <a:avLst/>
          </a:prstGeom>
          <a:noFill/>
          <a:ln>
            <a:noFill/>
          </a:ln>
        </p:spPr>
      </p:pic>
      <p:sp>
        <p:nvSpPr>
          <p:cNvPr id="227" name="Google Shape;227;p8"/>
          <p:cNvSpPr txBox="1"/>
          <p:nvPr/>
        </p:nvSpPr>
        <p:spPr>
          <a:xfrm>
            <a:off x="2075325" y="1679125"/>
            <a:ext cx="15429900" cy="15699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pt-BR" sz="3000">
                <a:solidFill>
                  <a:schemeClr val="dk1"/>
                </a:solidFill>
              </a:rPr>
              <a:t>O gráfico abaixo ilustra a média da temperatura máxima medida pelas estações. Podemos observar um declínio da temperatura a partir do mês de março e retornando a crescer em julho.</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32"/>
        <p:cNvGrpSpPr/>
        <p:nvPr/>
      </p:nvGrpSpPr>
      <p:grpSpPr>
        <a:xfrm>
          <a:off x="0" y="0"/>
          <a:ext cx="0" cy="0"/>
          <a:chOff x="0" y="0"/>
          <a:chExt cx="0" cy="0"/>
        </a:xfrm>
      </p:grpSpPr>
      <p:sp>
        <p:nvSpPr>
          <p:cNvPr id="233" name="Google Shape;233;p9"/>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15</a:t>
            </a:fld>
            <a:endParaRPr sz="3500">
              <a:solidFill>
                <a:schemeClr val="dk1"/>
              </a:solidFill>
            </a:endParaRPr>
          </a:p>
        </p:txBody>
      </p:sp>
      <p:cxnSp>
        <p:nvCxnSpPr>
          <p:cNvPr id="234" name="Google Shape;234;p9"/>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235" name="Google Shape;235;p9"/>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36" name="Google Shape;236;p9"/>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37" name="Google Shape;237;p9"/>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38" name="Google Shape;238;p9"/>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239" name="Google Shape;239;p9"/>
          <p:cNvPicPr preferRelativeResize="0"/>
          <p:nvPr/>
        </p:nvPicPr>
        <p:blipFill>
          <a:blip r:embed="rId6">
            <a:alphaModFix/>
          </a:blip>
          <a:stretch>
            <a:fillRect/>
          </a:stretch>
        </p:blipFill>
        <p:spPr>
          <a:xfrm>
            <a:off x="3152998" y="4035362"/>
            <a:ext cx="13207767" cy="5846825"/>
          </a:xfrm>
          <a:prstGeom prst="rect">
            <a:avLst/>
          </a:prstGeom>
          <a:noFill/>
          <a:ln>
            <a:noFill/>
          </a:ln>
        </p:spPr>
      </p:pic>
      <p:sp>
        <p:nvSpPr>
          <p:cNvPr id="240" name="Google Shape;240;p9"/>
          <p:cNvSpPr txBox="1"/>
          <p:nvPr/>
        </p:nvSpPr>
        <p:spPr>
          <a:xfrm>
            <a:off x="2075325" y="1679125"/>
            <a:ext cx="15429900" cy="20319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pt-BR" sz="3000">
                <a:solidFill>
                  <a:schemeClr val="dk1"/>
                </a:solidFill>
              </a:rPr>
              <a:t>O gráfico em barra apresenta a média da precipitação ao decorrer do ano de 2019. Pode-se observar uma redução significativa na precipitação durante o período de abril e um aumento somente no mês de novembro, observa-se que o mês de agosto obteve um volume muito baixo de precipitação em todas as medições. </a:t>
            </a:r>
            <a:endParaRPr sz="3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45"/>
        <p:cNvGrpSpPr/>
        <p:nvPr/>
      </p:nvGrpSpPr>
      <p:grpSpPr>
        <a:xfrm>
          <a:off x="0" y="0"/>
          <a:ext cx="0" cy="0"/>
          <a:chOff x="0" y="0"/>
          <a:chExt cx="0" cy="0"/>
        </a:xfrm>
      </p:grpSpPr>
      <p:sp>
        <p:nvSpPr>
          <p:cNvPr id="246" name="Google Shape;246;p10"/>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16</a:t>
            </a:fld>
            <a:endParaRPr sz="3500">
              <a:solidFill>
                <a:schemeClr val="dk1"/>
              </a:solidFill>
            </a:endParaRPr>
          </a:p>
        </p:txBody>
      </p:sp>
      <p:cxnSp>
        <p:nvCxnSpPr>
          <p:cNvPr id="247" name="Google Shape;247;p10"/>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248" name="Google Shape;248;p10"/>
          <p:cNvSpPr/>
          <p:nvPr/>
        </p:nvSpPr>
        <p:spPr>
          <a:xfrm>
            <a:off x="1752705"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49" name="Google Shape;249;p10"/>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50" name="Google Shape;250;p10"/>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51" name="Google Shape;251;p10"/>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252" name="Google Shape;252;p10"/>
          <p:cNvPicPr preferRelativeResize="0"/>
          <p:nvPr/>
        </p:nvPicPr>
        <p:blipFill>
          <a:blip r:embed="rId6">
            <a:alphaModFix/>
          </a:blip>
          <a:stretch>
            <a:fillRect/>
          </a:stretch>
        </p:blipFill>
        <p:spPr>
          <a:xfrm>
            <a:off x="3230236" y="3892036"/>
            <a:ext cx="13155357" cy="5846825"/>
          </a:xfrm>
          <a:prstGeom prst="rect">
            <a:avLst/>
          </a:prstGeom>
          <a:noFill/>
          <a:ln>
            <a:noFill/>
          </a:ln>
        </p:spPr>
      </p:pic>
      <p:sp>
        <p:nvSpPr>
          <p:cNvPr id="253" name="Google Shape;253;p10"/>
          <p:cNvSpPr txBox="1"/>
          <p:nvPr/>
        </p:nvSpPr>
        <p:spPr>
          <a:xfrm>
            <a:off x="2342400" y="1717725"/>
            <a:ext cx="15182100" cy="15699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pt-BR" sz="3000">
                <a:solidFill>
                  <a:schemeClr val="dk1"/>
                </a:solidFill>
              </a:rPr>
              <a:t>O gráfico de barra para ilustrar a média da umidade mínima ao longo do ano de 2019. Pode-se observar uma redução a partir do mês de junho e agosto com as menores medições.</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58"/>
        <p:cNvGrpSpPr/>
        <p:nvPr/>
      </p:nvGrpSpPr>
      <p:grpSpPr>
        <a:xfrm>
          <a:off x="0" y="0"/>
          <a:ext cx="0" cy="0"/>
          <a:chOff x="0" y="0"/>
          <a:chExt cx="0" cy="0"/>
        </a:xfrm>
      </p:grpSpPr>
      <p:sp>
        <p:nvSpPr>
          <p:cNvPr id="259" name="Google Shape;259;p11"/>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17</a:t>
            </a:fld>
            <a:endParaRPr sz="3500">
              <a:solidFill>
                <a:schemeClr val="dk1"/>
              </a:solidFill>
            </a:endParaRPr>
          </a:p>
        </p:txBody>
      </p:sp>
      <p:cxnSp>
        <p:nvCxnSpPr>
          <p:cNvPr id="260" name="Google Shape;260;p11"/>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261" name="Google Shape;261;p11"/>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62" name="Google Shape;262;p11"/>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63" name="Google Shape;263;p11"/>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64" name="Google Shape;264;p11"/>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265" name="Google Shape;265;p11"/>
          <p:cNvPicPr preferRelativeResize="0"/>
          <p:nvPr/>
        </p:nvPicPr>
        <p:blipFill>
          <a:blip r:embed="rId6">
            <a:alphaModFix/>
          </a:blip>
          <a:stretch>
            <a:fillRect/>
          </a:stretch>
        </p:blipFill>
        <p:spPr>
          <a:xfrm>
            <a:off x="2974200" y="3917325"/>
            <a:ext cx="13759074" cy="5821525"/>
          </a:xfrm>
          <a:prstGeom prst="rect">
            <a:avLst/>
          </a:prstGeom>
          <a:noFill/>
          <a:ln>
            <a:noFill/>
          </a:ln>
        </p:spPr>
      </p:pic>
      <p:sp>
        <p:nvSpPr>
          <p:cNvPr id="266" name="Google Shape;266;p11"/>
          <p:cNvSpPr txBox="1"/>
          <p:nvPr/>
        </p:nvSpPr>
        <p:spPr>
          <a:xfrm>
            <a:off x="2509025" y="1775625"/>
            <a:ext cx="14919000" cy="15699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pt-BR" sz="3000">
                <a:solidFill>
                  <a:schemeClr val="dk1"/>
                </a:solidFill>
              </a:rPr>
              <a:t>O gráfico de barra para ilustrar a umidade mínima ao longo do ano de 2019. Pode-se observar um crescimento a partir do mês de maio com as maiores medições em agosto.</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71"/>
        <p:cNvGrpSpPr/>
        <p:nvPr/>
      </p:nvGrpSpPr>
      <p:grpSpPr>
        <a:xfrm>
          <a:off x="0" y="0"/>
          <a:ext cx="0" cy="0"/>
          <a:chOff x="0" y="0"/>
          <a:chExt cx="0" cy="0"/>
        </a:xfrm>
      </p:grpSpPr>
      <p:sp>
        <p:nvSpPr>
          <p:cNvPr id="272" name="Google Shape;272;g13f33ca0b6d_2_35"/>
          <p:cNvSpPr txBox="1">
            <a:spLocks noGrp="1"/>
          </p:cNvSpPr>
          <p:nvPr>
            <p:ph type="sldNum" idx="12"/>
          </p:nvPr>
        </p:nvSpPr>
        <p:spPr>
          <a:xfrm>
            <a:off x="15621000" y="9517062"/>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18</a:t>
            </a:fld>
            <a:endParaRPr sz="3500">
              <a:solidFill>
                <a:schemeClr val="dk1"/>
              </a:solidFill>
            </a:endParaRPr>
          </a:p>
        </p:txBody>
      </p:sp>
      <p:cxnSp>
        <p:nvCxnSpPr>
          <p:cNvPr id="273" name="Google Shape;273;g13f33ca0b6d_2_35"/>
          <p:cNvCxnSpPr/>
          <p:nvPr/>
        </p:nvCxnSpPr>
        <p:spPr>
          <a:xfrm>
            <a:off x="1759331" y="72239"/>
            <a:ext cx="0" cy="9948000"/>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0"/>
              </a:srgbClr>
            </a:outerShdw>
          </a:effectLst>
        </p:spPr>
      </p:cxnSp>
      <p:sp>
        <p:nvSpPr>
          <p:cNvPr id="274" name="Google Shape;274;g13f33ca0b6d_2_35"/>
          <p:cNvSpPr/>
          <p:nvPr/>
        </p:nvSpPr>
        <p:spPr>
          <a:xfrm>
            <a:off x="1793967" y="404813"/>
            <a:ext cx="15925800" cy="1134000"/>
          </a:xfrm>
          <a:prstGeom prst="rect">
            <a:avLst/>
          </a:prstGeom>
          <a:gradFill>
            <a:gsLst>
              <a:gs pos="0">
                <a:srgbClr val="36B0D0"/>
              </a:gs>
              <a:gs pos="69000">
                <a:srgbClr val="36B0D0"/>
              </a:gs>
              <a:gs pos="100000">
                <a:srgbClr val="33B3D5"/>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75" name="Google Shape;275;g13f33ca0b6d_2_3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76" name="Google Shape;276;g13f33ca0b6d_2_3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77" name="Google Shape;277;g13f33ca0b6d_2_35"/>
          <p:cNvSpPr txBox="1"/>
          <p:nvPr/>
        </p:nvSpPr>
        <p:spPr>
          <a:xfrm>
            <a:off x="0" y="2275037"/>
            <a:ext cx="1813200" cy="526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278" name="Google Shape;278;g13f33ca0b6d_2_35"/>
          <p:cNvSpPr txBox="1"/>
          <p:nvPr/>
        </p:nvSpPr>
        <p:spPr>
          <a:xfrm>
            <a:off x="2075325" y="1775625"/>
            <a:ext cx="15352800" cy="3570900"/>
          </a:xfrm>
          <a:prstGeom prst="rect">
            <a:avLst/>
          </a:prstGeom>
          <a:noFill/>
          <a:ln>
            <a:noFill/>
          </a:ln>
        </p:spPr>
        <p:txBody>
          <a:bodyPr spcFirstLastPara="1" wrap="square" lIns="91425" tIns="91425" rIns="91425" bIns="91425" anchor="t" anchorCtr="0">
            <a:spAutoFit/>
          </a:bodyPr>
          <a:lstStyle/>
          <a:p>
            <a:pPr marL="0" lvl="0" indent="457200" algn="l" rtl="0">
              <a:spcBef>
                <a:spcPts val="1200"/>
              </a:spcBef>
              <a:spcAft>
                <a:spcPts val="0"/>
              </a:spcAft>
              <a:buNone/>
            </a:pPr>
            <a:r>
              <a:rPr lang="pt-BR" sz="3000">
                <a:solidFill>
                  <a:schemeClr val="dk1"/>
                </a:solidFill>
              </a:rPr>
              <a:t>Diversas variáveis da condição climática interferem nos incêndios florestais. Entretanto, a temperatura, umidade relativa do ar, o vento e a precipitação são as que mais afetam os incêndios. </a:t>
            </a:r>
            <a:endParaRPr sz="3000">
              <a:solidFill>
                <a:schemeClr val="dk1"/>
              </a:solidFill>
            </a:endParaRPr>
          </a:p>
          <a:p>
            <a:pPr marL="0" lvl="0" indent="0" algn="l" rtl="0">
              <a:spcBef>
                <a:spcPts val="1200"/>
              </a:spcBef>
              <a:spcAft>
                <a:spcPts val="0"/>
              </a:spcAft>
              <a:buNone/>
            </a:pPr>
            <a:r>
              <a:rPr lang="pt-BR" sz="3000">
                <a:solidFill>
                  <a:schemeClr val="dk1"/>
                </a:solidFill>
              </a:rPr>
              <a:t>A combinação entre elas é que vai determinar os efeitos do clima sobre o fogo. Um exemplo é o período de chuvas, com altos índices pluviométricos, reduzindo quase que por completo os riscos de fogo. No entanto, nas estações secas, com um longo período sem chuvas, os riscos de incêndios aumentam consideravelmente.</a:t>
            </a:r>
            <a:endParaRPr sz="3000">
              <a:solidFill>
                <a:schemeClr val="dk1"/>
              </a:solidFill>
            </a:endParaRPr>
          </a:p>
        </p:txBody>
      </p:sp>
      <p:sp>
        <p:nvSpPr>
          <p:cNvPr id="279" name="Google Shape;279;g13f33ca0b6d_2_35"/>
          <p:cNvSpPr txBox="1"/>
          <p:nvPr/>
        </p:nvSpPr>
        <p:spPr>
          <a:xfrm>
            <a:off x="2366975" y="5865250"/>
            <a:ext cx="15352800" cy="24936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pt-BR" sz="3000">
                <a:solidFill>
                  <a:schemeClr val="dk1"/>
                </a:solidFill>
              </a:rPr>
              <a:t>(-) Precipitação</a:t>
            </a:r>
            <a:endParaRPr sz="3000">
              <a:solidFill>
                <a:schemeClr val="dk1"/>
              </a:solidFill>
            </a:endParaRPr>
          </a:p>
          <a:p>
            <a:pPr marL="0" lvl="0" indent="0" algn="l" rtl="0">
              <a:spcBef>
                <a:spcPts val="1200"/>
              </a:spcBef>
              <a:spcAft>
                <a:spcPts val="0"/>
              </a:spcAft>
              <a:buNone/>
            </a:pPr>
            <a:r>
              <a:rPr lang="pt-BR" sz="3000">
                <a:solidFill>
                  <a:schemeClr val="dk1"/>
                </a:solidFill>
              </a:rPr>
              <a:t>(-) Umidade relativa</a:t>
            </a:r>
            <a:endParaRPr sz="3000">
              <a:solidFill>
                <a:schemeClr val="dk1"/>
              </a:solidFill>
            </a:endParaRPr>
          </a:p>
          <a:p>
            <a:pPr marL="0" lvl="0" indent="0" algn="l" rtl="0">
              <a:spcBef>
                <a:spcPts val="1200"/>
              </a:spcBef>
              <a:spcAft>
                <a:spcPts val="0"/>
              </a:spcAft>
              <a:buNone/>
            </a:pPr>
            <a:r>
              <a:rPr lang="pt-BR" sz="3000">
                <a:solidFill>
                  <a:schemeClr val="dk1"/>
                </a:solidFill>
              </a:rPr>
              <a:t>(+) Temperatura</a:t>
            </a:r>
            <a:endParaRPr sz="3000">
              <a:solidFill>
                <a:schemeClr val="dk1"/>
              </a:solidFill>
            </a:endParaRPr>
          </a:p>
          <a:p>
            <a:pPr marL="0" lvl="0" indent="0" algn="l" rtl="0">
              <a:spcBef>
                <a:spcPts val="1200"/>
              </a:spcBef>
              <a:spcAft>
                <a:spcPts val="0"/>
              </a:spcAft>
              <a:buNone/>
            </a:pPr>
            <a:r>
              <a:rPr lang="pt-BR" sz="3000">
                <a:solidFill>
                  <a:schemeClr val="dk1"/>
                </a:solidFill>
              </a:rPr>
              <a:t>(+) Vento</a:t>
            </a:r>
            <a:endParaRPr sz="3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84"/>
        <p:cNvGrpSpPr/>
        <p:nvPr/>
      </p:nvGrpSpPr>
      <p:grpSpPr>
        <a:xfrm>
          <a:off x="0" y="0"/>
          <a:ext cx="0" cy="0"/>
          <a:chOff x="0" y="0"/>
          <a:chExt cx="0" cy="0"/>
        </a:xfrm>
      </p:grpSpPr>
      <p:sp>
        <p:nvSpPr>
          <p:cNvPr id="285" name="Google Shape;285;p12"/>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19</a:t>
            </a:fld>
            <a:endParaRPr sz="3500">
              <a:solidFill>
                <a:schemeClr val="dk1"/>
              </a:solidFill>
            </a:endParaRPr>
          </a:p>
        </p:txBody>
      </p:sp>
      <p:cxnSp>
        <p:nvCxnSpPr>
          <p:cNvPr id="286" name="Google Shape;286;p12"/>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287" name="Google Shape;287;p12"/>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88" name="Google Shape;288;p12"/>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89" name="Google Shape;289;p12"/>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90" name="Google Shape;290;p12"/>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291" name="Google Shape;291;p12"/>
          <p:cNvPicPr preferRelativeResize="0"/>
          <p:nvPr/>
        </p:nvPicPr>
        <p:blipFill>
          <a:blip r:embed="rId6">
            <a:alphaModFix/>
          </a:blip>
          <a:stretch>
            <a:fillRect/>
          </a:stretch>
        </p:blipFill>
        <p:spPr>
          <a:xfrm>
            <a:off x="9828250" y="1581438"/>
            <a:ext cx="6382200" cy="7892974"/>
          </a:xfrm>
          <a:prstGeom prst="rect">
            <a:avLst/>
          </a:prstGeom>
          <a:noFill/>
          <a:ln>
            <a:noFill/>
          </a:ln>
        </p:spPr>
      </p:pic>
      <p:sp>
        <p:nvSpPr>
          <p:cNvPr id="292" name="Google Shape;292;p12"/>
          <p:cNvSpPr txBox="1"/>
          <p:nvPr/>
        </p:nvSpPr>
        <p:spPr>
          <a:xfrm>
            <a:off x="9828250" y="9517050"/>
            <a:ext cx="6614100" cy="461700"/>
          </a:xfrm>
          <a:prstGeom prst="rect">
            <a:avLst/>
          </a:prstGeom>
          <a:noFill/>
          <a:ln>
            <a:noFill/>
          </a:ln>
        </p:spPr>
        <p:txBody>
          <a:bodyPr spcFirstLastPara="1" wrap="square" lIns="91425" tIns="91425" rIns="91425" bIns="91425" anchor="t" anchorCtr="0">
            <a:spAutoFit/>
          </a:bodyPr>
          <a:lstStyle/>
          <a:p>
            <a:pPr marL="0" lvl="0" indent="0" algn="ctr" rtl="0">
              <a:spcBef>
                <a:spcPts val="600"/>
              </a:spcBef>
              <a:spcAft>
                <a:spcPts val="0"/>
              </a:spcAft>
              <a:buClr>
                <a:schemeClr val="dk1"/>
              </a:buClr>
              <a:buSzPts val="1100"/>
              <a:buFont typeface="Arial"/>
              <a:buNone/>
            </a:pPr>
            <a:r>
              <a:rPr lang="pt-BR" sz="1800">
                <a:solidFill>
                  <a:schemeClr val="dk1"/>
                </a:solidFill>
                <a:latin typeface="Times"/>
                <a:ea typeface="Times"/>
                <a:cs typeface="Times"/>
                <a:sym typeface="Times"/>
              </a:rPr>
              <a:t>Estudo realizado pela Embrapa Milho e Sorgo Sete Lagoas, MG 2011</a:t>
            </a:r>
            <a:endParaRPr sz="1800">
              <a:latin typeface="Calibri"/>
              <a:ea typeface="Calibri"/>
              <a:cs typeface="Calibri"/>
              <a:sym typeface="Calibri"/>
            </a:endParaRPr>
          </a:p>
        </p:txBody>
      </p:sp>
      <p:sp>
        <p:nvSpPr>
          <p:cNvPr id="293" name="Google Shape;293;p12"/>
          <p:cNvSpPr txBox="1"/>
          <p:nvPr/>
        </p:nvSpPr>
        <p:spPr>
          <a:xfrm>
            <a:off x="2412525" y="2586225"/>
            <a:ext cx="7257000" cy="43407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pt-BR" sz="3000">
                <a:solidFill>
                  <a:schemeClr val="dk1"/>
                </a:solidFill>
                <a:latin typeface="Calibri"/>
                <a:ea typeface="Calibri"/>
                <a:cs typeface="Calibri"/>
                <a:sym typeface="Calibri"/>
              </a:rPr>
              <a:t>Estudo realizado pela Embrapa Milho e Sorgo analisou a variação espaço-temporal da incidência de áreas queimadas na Região Centro-Oeste entre 2003 e 2010.</a:t>
            </a:r>
            <a:r>
              <a:rPr lang="pt-BR" sz="3000">
                <a:latin typeface="Calibri"/>
                <a:ea typeface="Calibri"/>
                <a:cs typeface="Calibri"/>
                <a:sym typeface="Calibri"/>
              </a:rPr>
              <a:t>  Os meses com maior ocorrência de áreas queimadas foram agosto e setembro, meses anteriores ao início do período de chuvas, em que ocorre a preparação do solo para fins agrícolas.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a:t>
            </a:fld>
            <a:endParaRPr sz="3500">
              <a:solidFill>
                <a:schemeClr val="dk1"/>
              </a:solidFill>
            </a:endParaRPr>
          </a:p>
        </p:txBody>
      </p:sp>
      <p:cxnSp>
        <p:nvCxnSpPr>
          <p:cNvPr id="102" name="Google Shape;102;p2"/>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03" name="Google Shape;103;p2"/>
          <p:cNvSpPr txBox="1"/>
          <p:nvPr/>
        </p:nvSpPr>
        <p:spPr>
          <a:xfrm>
            <a:off x="2289266" y="2628900"/>
            <a:ext cx="8150134" cy="4247317"/>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5400"/>
              <a:buFont typeface="Calibri"/>
              <a:buAutoNum type="arabicPeriod"/>
            </a:pPr>
            <a:r>
              <a:rPr lang="pt-BR" sz="5400" b="1">
                <a:solidFill>
                  <a:schemeClr val="dk1"/>
                </a:solidFill>
                <a:latin typeface="Calibri"/>
                <a:ea typeface="Calibri"/>
                <a:cs typeface="Calibri"/>
                <a:sym typeface="Calibri"/>
              </a:rPr>
              <a:t>Introdução</a:t>
            </a:r>
            <a:endParaRPr/>
          </a:p>
          <a:p>
            <a:pPr marL="457200" marR="0" lvl="0" indent="-457200" algn="l" rtl="0">
              <a:spcBef>
                <a:spcPts val="0"/>
              </a:spcBef>
              <a:spcAft>
                <a:spcPts val="0"/>
              </a:spcAft>
              <a:buClr>
                <a:schemeClr val="dk1"/>
              </a:buClr>
              <a:buSzPts val="5400"/>
              <a:buFont typeface="Calibri"/>
              <a:buAutoNum type="arabicPeriod"/>
            </a:pPr>
            <a:r>
              <a:rPr lang="pt-BR" sz="5400" b="1">
                <a:solidFill>
                  <a:schemeClr val="dk1"/>
                </a:solidFill>
                <a:latin typeface="Calibri"/>
                <a:ea typeface="Calibri"/>
                <a:cs typeface="Calibri"/>
                <a:sym typeface="Calibri"/>
              </a:rPr>
              <a:t>Trabalhos relacionados</a:t>
            </a:r>
            <a:endParaRPr/>
          </a:p>
          <a:p>
            <a:pPr marL="457200" marR="0" lvl="0" indent="-457200" algn="l" rtl="0">
              <a:spcBef>
                <a:spcPts val="0"/>
              </a:spcBef>
              <a:spcAft>
                <a:spcPts val="0"/>
              </a:spcAft>
              <a:buClr>
                <a:schemeClr val="dk1"/>
              </a:buClr>
              <a:buSzPts val="5400"/>
              <a:buFont typeface="Calibri"/>
              <a:buAutoNum type="arabicPeriod"/>
            </a:pPr>
            <a:r>
              <a:rPr lang="pt-BR" sz="5400" b="1">
                <a:solidFill>
                  <a:schemeClr val="dk1"/>
                </a:solidFill>
                <a:latin typeface="Calibri"/>
                <a:ea typeface="Calibri"/>
                <a:cs typeface="Calibri"/>
                <a:sym typeface="Calibri"/>
              </a:rPr>
              <a:t>Materiais e métodos</a:t>
            </a:r>
            <a:endParaRPr/>
          </a:p>
          <a:p>
            <a:pPr marL="457200" marR="0" lvl="0" indent="-457200" algn="l" rtl="0">
              <a:spcBef>
                <a:spcPts val="0"/>
              </a:spcBef>
              <a:spcAft>
                <a:spcPts val="0"/>
              </a:spcAft>
              <a:buClr>
                <a:schemeClr val="dk1"/>
              </a:buClr>
              <a:buSzPts val="5400"/>
              <a:buFont typeface="Calibri"/>
              <a:buAutoNum type="arabicPeriod"/>
            </a:pPr>
            <a:r>
              <a:rPr lang="pt-BR" sz="5400" b="1">
                <a:solidFill>
                  <a:schemeClr val="dk1"/>
                </a:solidFill>
                <a:latin typeface="Calibri"/>
                <a:ea typeface="Calibri"/>
                <a:cs typeface="Calibri"/>
                <a:sym typeface="Calibri"/>
              </a:rPr>
              <a:t>Resultados e discussão</a:t>
            </a:r>
            <a:endParaRPr/>
          </a:p>
          <a:p>
            <a:pPr marL="457200" marR="0" lvl="0" indent="-457200" algn="l" rtl="0">
              <a:spcBef>
                <a:spcPts val="0"/>
              </a:spcBef>
              <a:spcAft>
                <a:spcPts val="0"/>
              </a:spcAft>
              <a:buClr>
                <a:schemeClr val="dk1"/>
              </a:buClr>
              <a:buSzPts val="5400"/>
              <a:buFont typeface="Calibri"/>
              <a:buAutoNum type="arabicPeriod"/>
            </a:pPr>
            <a:r>
              <a:rPr lang="pt-BR" sz="5400" b="1">
                <a:solidFill>
                  <a:schemeClr val="dk1"/>
                </a:solidFill>
                <a:latin typeface="Calibri"/>
                <a:ea typeface="Calibri"/>
                <a:cs typeface="Calibri"/>
                <a:sym typeface="Calibri"/>
              </a:rPr>
              <a:t>Conclusões</a:t>
            </a:r>
            <a:endParaRPr/>
          </a:p>
        </p:txBody>
      </p:sp>
      <p:sp>
        <p:nvSpPr>
          <p:cNvPr id="104" name="Google Shape;104;p2"/>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Índice</a:t>
            </a:r>
            <a:endParaRPr/>
          </a:p>
        </p:txBody>
      </p:sp>
      <p:pic>
        <p:nvPicPr>
          <p:cNvPr id="105" name="Google Shape;105;p2"/>
          <p:cNvPicPr preferRelativeResize="0"/>
          <p:nvPr/>
        </p:nvPicPr>
        <p:blipFill rotWithShape="1">
          <a:blip r:embed="rId4">
            <a:alphaModFix/>
          </a:blip>
          <a:srcRect/>
          <a:stretch/>
        </p:blipFill>
        <p:spPr>
          <a:xfrm>
            <a:off x="228602" y="342978"/>
            <a:ext cx="1214725" cy="1784342"/>
          </a:xfrm>
          <a:prstGeom prst="rect">
            <a:avLst/>
          </a:prstGeom>
          <a:noFill/>
          <a:ln>
            <a:noFill/>
          </a:ln>
        </p:spPr>
      </p:pic>
      <p:pic>
        <p:nvPicPr>
          <p:cNvPr id="106" name="Google Shape;106;p2"/>
          <p:cNvPicPr preferRelativeResize="0"/>
          <p:nvPr/>
        </p:nvPicPr>
        <p:blipFill rotWithShape="1">
          <a:blip r:embed="rId5">
            <a:alphaModFix/>
          </a:blip>
          <a:srcRect/>
          <a:stretch/>
        </p:blipFill>
        <p:spPr>
          <a:xfrm>
            <a:off x="129041" y="9129337"/>
            <a:ext cx="1314286" cy="6095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98"/>
        <p:cNvGrpSpPr/>
        <p:nvPr/>
      </p:nvGrpSpPr>
      <p:grpSpPr>
        <a:xfrm>
          <a:off x="0" y="0"/>
          <a:ext cx="0" cy="0"/>
          <a:chOff x="0" y="0"/>
          <a:chExt cx="0" cy="0"/>
        </a:xfrm>
      </p:grpSpPr>
      <p:sp>
        <p:nvSpPr>
          <p:cNvPr id="299" name="Google Shape;299;p13"/>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20</a:t>
            </a:fld>
            <a:endParaRPr sz="3500">
              <a:solidFill>
                <a:schemeClr val="dk1"/>
              </a:solidFill>
            </a:endParaRPr>
          </a:p>
        </p:txBody>
      </p:sp>
      <p:cxnSp>
        <p:nvCxnSpPr>
          <p:cNvPr id="300" name="Google Shape;300;p13"/>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01" name="Google Shape;301;p13"/>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02" name="Google Shape;302;p13"/>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03" name="Google Shape;303;p13"/>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04" name="Google Shape;304;p13"/>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305" name="Google Shape;305;p13"/>
          <p:cNvPicPr preferRelativeResize="0"/>
          <p:nvPr/>
        </p:nvPicPr>
        <p:blipFill>
          <a:blip r:embed="rId6">
            <a:alphaModFix/>
          </a:blip>
          <a:stretch>
            <a:fillRect/>
          </a:stretch>
        </p:blipFill>
        <p:spPr>
          <a:xfrm>
            <a:off x="6411445" y="1989200"/>
            <a:ext cx="10102280" cy="7892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10"/>
        <p:cNvGrpSpPr/>
        <p:nvPr/>
      </p:nvGrpSpPr>
      <p:grpSpPr>
        <a:xfrm>
          <a:off x="0" y="0"/>
          <a:ext cx="0" cy="0"/>
          <a:chOff x="0" y="0"/>
          <a:chExt cx="0" cy="0"/>
        </a:xfrm>
      </p:grpSpPr>
      <p:sp>
        <p:nvSpPr>
          <p:cNvPr id="311" name="Google Shape;311;p14"/>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21</a:t>
            </a:fld>
            <a:endParaRPr sz="3500">
              <a:solidFill>
                <a:schemeClr val="dk1"/>
              </a:solidFill>
            </a:endParaRPr>
          </a:p>
        </p:txBody>
      </p:sp>
      <p:cxnSp>
        <p:nvCxnSpPr>
          <p:cNvPr id="312" name="Google Shape;312;p14"/>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13" name="Google Shape;313;p14"/>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14" name="Google Shape;314;p14"/>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15" name="Google Shape;315;p14"/>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16" name="Google Shape;316;p14"/>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317" name="Google Shape;317;p14"/>
          <p:cNvPicPr preferRelativeResize="0"/>
          <p:nvPr/>
        </p:nvPicPr>
        <p:blipFill>
          <a:blip r:embed="rId6">
            <a:alphaModFix/>
          </a:blip>
          <a:stretch>
            <a:fillRect/>
          </a:stretch>
        </p:blipFill>
        <p:spPr>
          <a:xfrm>
            <a:off x="6961391" y="2275032"/>
            <a:ext cx="10034325" cy="70965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22"/>
        <p:cNvGrpSpPr/>
        <p:nvPr/>
      </p:nvGrpSpPr>
      <p:grpSpPr>
        <a:xfrm>
          <a:off x="0" y="0"/>
          <a:ext cx="0" cy="0"/>
          <a:chOff x="0" y="0"/>
          <a:chExt cx="0" cy="0"/>
        </a:xfrm>
      </p:grpSpPr>
      <p:sp>
        <p:nvSpPr>
          <p:cNvPr id="323" name="Google Shape;323;p1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22</a:t>
            </a:fld>
            <a:endParaRPr sz="3500">
              <a:solidFill>
                <a:schemeClr val="dk1"/>
              </a:solidFill>
            </a:endParaRPr>
          </a:p>
        </p:txBody>
      </p:sp>
      <p:cxnSp>
        <p:nvCxnSpPr>
          <p:cNvPr id="324" name="Google Shape;324;p1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25" name="Google Shape;325;p1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26" name="Google Shape;326;p1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28" name="Google Shape;328;p1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329" name="Google Shape;329;p15"/>
          <p:cNvPicPr preferRelativeResize="0"/>
          <p:nvPr/>
        </p:nvPicPr>
        <p:blipFill>
          <a:blip r:embed="rId6">
            <a:alphaModFix/>
          </a:blip>
          <a:stretch>
            <a:fillRect/>
          </a:stretch>
        </p:blipFill>
        <p:spPr>
          <a:xfrm>
            <a:off x="4237200" y="1623100"/>
            <a:ext cx="9813599" cy="4140550"/>
          </a:xfrm>
          <a:prstGeom prst="rect">
            <a:avLst/>
          </a:prstGeom>
          <a:noFill/>
          <a:ln>
            <a:noFill/>
          </a:ln>
        </p:spPr>
      </p:pic>
      <p:pic>
        <p:nvPicPr>
          <p:cNvPr id="330" name="Google Shape;330;p15"/>
          <p:cNvPicPr preferRelativeResize="0"/>
          <p:nvPr/>
        </p:nvPicPr>
        <p:blipFill>
          <a:blip r:embed="rId7">
            <a:alphaModFix/>
          </a:blip>
          <a:stretch>
            <a:fillRect/>
          </a:stretch>
        </p:blipFill>
        <p:spPr>
          <a:xfrm>
            <a:off x="4460400" y="5847950"/>
            <a:ext cx="9590401" cy="4302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22"/>
        <p:cNvGrpSpPr/>
        <p:nvPr/>
      </p:nvGrpSpPr>
      <p:grpSpPr>
        <a:xfrm>
          <a:off x="0" y="0"/>
          <a:ext cx="0" cy="0"/>
          <a:chOff x="0" y="0"/>
          <a:chExt cx="0" cy="0"/>
        </a:xfrm>
      </p:grpSpPr>
      <p:sp>
        <p:nvSpPr>
          <p:cNvPr id="323" name="Google Shape;323;p1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23</a:t>
            </a:fld>
            <a:endParaRPr sz="3500">
              <a:solidFill>
                <a:schemeClr val="dk1"/>
              </a:solidFill>
            </a:endParaRPr>
          </a:p>
        </p:txBody>
      </p:sp>
      <p:cxnSp>
        <p:nvCxnSpPr>
          <p:cNvPr id="324" name="Google Shape;324;p1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25" name="Google Shape;325;p1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26" name="Google Shape;326;p1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28" name="Google Shape;328;p1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4" name="CaixaDeTexto 3">
            <a:extLst>
              <a:ext uri="{FF2B5EF4-FFF2-40B4-BE49-F238E27FC236}">
                <a16:creationId xmlns:a16="http://schemas.microsoft.com/office/drawing/2014/main" id="{0FF47CE7-078A-72AA-0030-AC58FB58BFD4}"/>
              </a:ext>
            </a:extLst>
          </p:cNvPr>
          <p:cNvSpPr txBox="1"/>
          <p:nvPr/>
        </p:nvSpPr>
        <p:spPr>
          <a:xfrm>
            <a:off x="2045931" y="1804154"/>
            <a:ext cx="5134739" cy="646331"/>
          </a:xfrm>
          <a:prstGeom prst="rect">
            <a:avLst/>
          </a:prstGeom>
          <a:noFill/>
        </p:spPr>
        <p:txBody>
          <a:bodyPr wrap="none" rtlCol="0">
            <a:spAutoFit/>
          </a:bodyPr>
          <a:lstStyle/>
          <a:p>
            <a:r>
              <a:rPr lang="pt-BR" sz="3600" dirty="0">
                <a:latin typeface="Times New Roman" panose="02020603050405020304" pitchFamily="18" charset="0"/>
                <a:cs typeface="Times New Roman" panose="02020603050405020304" pitchFamily="18" charset="0"/>
              </a:rPr>
              <a:t>Evapotranspiração e ISNA</a:t>
            </a:r>
          </a:p>
        </p:txBody>
      </p:sp>
      <p:pic>
        <p:nvPicPr>
          <p:cNvPr id="5" name="Imagem 4">
            <a:extLst>
              <a:ext uri="{FF2B5EF4-FFF2-40B4-BE49-F238E27FC236}">
                <a16:creationId xmlns:a16="http://schemas.microsoft.com/office/drawing/2014/main" id="{F6D05EBC-8BC6-28DA-FFAB-A9596D86F4E5}"/>
              </a:ext>
            </a:extLst>
          </p:cNvPr>
          <p:cNvPicPr>
            <a:picLocks noChangeAspect="1"/>
          </p:cNvPicPr>
          <p:nvPr/>
        </p:nvPicPr>
        <p:blipFill>
          <a:blip r:embed="rId6"/>
          <a:stretch>
            <a:fillRect/>
          </a:stretch>
        </p:blipFill>
        <p:spPr>
          <a:xfrm>
            <a:off x="2280410" y="4102653"/>
            <a:ext cx="6409756" cy="5736188"/>
          </a:xfrm>
          <a:prstGeom prst="rect">
            <a:avLst/>
          </a:prstGeom>
        </p:spPr>
      </p:pic>
      <p:pic>
        <p:nvPicPr>
          <p:cNvPr id="6" name="Imagem 5">
            <a:extLst>
              <a:ext uri="{FF2B5EF4-FFF2-40B4-BE49-F238E27FC236}">
                <a16:creationId xmlns:a16="http://schemas.microsoft.com/office/drawing/2014/main" id="{3A20A039-06F0-13F5-20CD-2379E25CD1B8}"/>
              </a:ext>
            </a:extLst>
          </p:cNvPr>
          <p:cNvPicPr>
            <a:picLocks noChangeAspect="1"/>
          </p:cNvPicPr>
          <p:nvPr/>
        </p:nvPicPr>
        <p:blipFill>
          <a:blip r:embed="rId7"/>
          <a:stretch>
            <a:fillRect/>
          </a:stretch>
        </p:blipFill>
        <p:spPr>
          <a:xfrm>
            <a:off x="11752985" y="5858391"/>
            <a:ext cx="3733800" cy="2011902"/>
          </a:xfrm>
          <a:prstGeom prst="rect">
            <a:avLst/>
          </a:prstGeom>
        </p:spPr>
      </p:pic>
      <p:sp>
        <p:nvSpPr>
          <p:cNvPr id="8" name="CaixaDeTexto 7">
            <a:extLst>
              <a:ext uri="{FF2B5EF4-FFF2-40B4-BE49-F238E27FC236}">
                <a16:creationId xmlns:a16="http://schemas.microsoft.com/office/drawing/2014/main" id="{D45445FB-9359-F1F6-499D-9878FB20296B}"/>
              </a:ext>
            </a:extLst>
          </p:cNvPr>
          <p:cNvSpPr txBox="1"/>
          <p:nvPr/>
        </p:nvSpPr>
        <p:spPr>
          <a:xfrm>
            <a:off x="2690947" y="2491739"/>
            <a:ext cx="14434457" cy="1569660"/>
          </a:xfrm>
          <a:prstGeom prst="rect">
            <a:avLst/>
          </a:prstGeom>
          <a:noFill/>
        </p:spPr>
        <p:txBody>
          <a:bodyPr wrap="square">
            <a:spAutoFit/>
          </a:bodyPr>
          <a:lstStyle/>
          <a:p>
            <a:pPr marL="0" indent="0" algn="just">
              <a:buNone/>
            </a:pPr>
            <a:r>
              <a:rPr lang="pt-BR" sz="3200" dirty="0">
                <a:solidFill>
                  <a:srgbClr val="000000"/>
                </a:solidFill>
                <a:latin typeface="Times New Roman" panose="02020603050405020304" pitchFamily="18" charset="0"/>
                <a:cs typeface="Times New Roman" panose="02020603050405020304" pitchFamily="18" charset="0"/>
              </a:rPr>
              <a:t>	Um dos índices usados para avaliar a influência da disponibilidade de água na produtividade agrícola é a razão entre a evapotranspiração real (ETR), e a evapotranspiração da cultura (</a:t>
            </a:r>
            <a:r>
              <a:rPr lang="pt-BR" sz="3200" dirty="0" err="1">
                <a:solidFill>
                  <a:srgbClr val="000000"/>
                </a:solidFill>
                <a:latin typeface="Times New Roman" panose="02020603050405020304" pitchFamily="18" charset="0"/>
                <a:cs typeface="Times New Roman" panose="02020603050405020304" pitchFamily="18" charset="0"/>
              </a:rPr>
              <a:t>ETc</a:t>
            </a:r>
            <a:r>
              <a:rPr lang="pt-BR" sz="3200" dirty="0">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72435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22"/>
        <p:cNvGrpSpPr/>
        <p:nvPr/>
      </p:nvGrpSpPr>
      <p:grpSpPr>
        <a:xfrm>
          <a:off x="0" y="0"/>
          <a:ext cx="0" cy="0"/>
          <a:chOff x="0" y="0"/>
          <a:chExt cx="0" cy="0"/>
        </a:xfrm>
      </p:grpSpPr>
      <p:sp>
        <p:nvSpPr>
          <p:cNvPr id="323" name="Google Shape;323;p1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24</a:t>
            </a:fld>
            <a:endParaRPr sz="3500">
              <a:solidFill>
                <a:schemeClr val="dk1"/>
              </a:solidFill>
            </a:endParaRPr>
          </a:p>
        </p:txBody>
      </p:sp>
      <p:cxnSp>
        <p:nvCxnSpPr>
          <p:cNvPr id="324" name="Google Shape;324;p1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25" name="Google Shape;325;p1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26" name="Google Shape;326;p1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28" name="Google Shape;328;p1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3" name="CaixaDeTexto 2">
            <a:extLst>
              <a:ext uri="{FF2B5EF4-FFF2-40B4-BE49-F238E27FC236}">
                <a16:creationId xmlns:a16="http://schemas.microsoft.com/office/drawing/2014/main" id="{1B1F469E-A151-4418-4EAF-11AC29627410}"/>
              </a:ext>
            </a:extLst>
          </p:cNvPr>
          <p:cNvSpPr txBox="1"/>
          <p:nvPr/>
        </p:nvSpPr>
        <p:spPr>
          <a:xfrm>
            <a:off x="12646479" y="9295264"/>
            <a:ext cx="3213463" cy="307777"/>
          </a:xfrm>
          <a:prstGeom prst="rect">
            <a:avLst/>
          </a:prstGeom>
          <a:noFill/>
        </p:spPr>
        <p:txBody>
          <a:bodyPr wrap="square">
            <a:spAutoFit/>
          </a:bodyPr>
          <a:lstStyle/>
          <a:p>
            <a:pPr marL="0" lvl="0" indent="0" algn="l" rtl="0">
              <a:spcBef>
                <a:spcPts val="0"/>
              </a:spcBef>
              <a:spcAft>
                <a:spcPts val="0"/>
              </a:spcAft>
              <a:buNone/>
            </a:pPr>
            <a:r>
              <a:rPr lang="pt-BR" sz="1400" dirty="0">
                <a:latin typeface="Calibri"/>
                <a:ea typeface="Calibri"/>
                <a:cs typeface="Calibri"/>
                <a:sym typeface="Calibri"/>
              </a:rPr>
              <a:t>Figura: Proveniência do calculo do ISNA.</a:t>
            </a:r>
          </a:p>
        </p:txBody>
      </p:sp>
      <p:pic>
        <p:nvPicPr>
          <p:cNvPr id="9" name="Imagem 8">
            <a:extLst>
              <a:ext uri="{FF2B5EF4-FFF2-40B4-BE49-F238E27FC236}">
                <a16:creationId xmlns:a16="http://schemas.microsoft.com/office/drawing/2014/main" id="{A693E1DB-C61E-CC33-1256-31A3580707F9}"/>
              </a:ext>
            </a:extLst>
          </p:cNvPr>
          <p:cNvPicPr>
            <a:picLocks noChangeAspect="1"/>
          </p:cNvPicPr>
          <p:nvPr/>
        </p:nvPicPr>
        <p:blipFill>
          <a:blip r:embed="rId6"/>
          <a:stretch>
            <a:fillRect/>
          </a:stretch>
        </p:blipFill>
        <p:spPr>
          <a:xfrm>
            <a:off x="10374896" y="1661038"/>
            <a:ext cx="7344870" cy="7511980"/>
          </a:xfrm>
          <a:prstGeom prst="rect">
            <a:avLst/>
          </a:prstGeom>
        </p:spPr>
      </p:pic>
      <p:sp>
        <p:nvSpPr>
          <p:cNvPr id="10" name="CaixaDeTexto 9">
            <a:extLst>
              <a:ext uri="{FF2B5EF4-FFF2-40B4-BE49-F238E27FC236}">
                <a16:creationId xmlns:a16="http://schemas.microsoft.com/office/drawing/2014/main" id="{D41B162A-693B-4054-616B-22F7AED86C79}"/>
              </a:ext>
            </a:extLst>
          </p:cNvPr>
          <p:cNvSpPr txBox="1"/>
          <p:nvPr/>
        </p:nvSpPr>
        <p:spPr>
          <a:xfrm>
            <a:off x="2075336" y="1771766"/>
            <a:ext cx="7827784" cy="1938992"/>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Cálculo do Termo Aerodinâmico</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 #Pressão de saturação do vapor d'água do ar - Equação de </a:t>
            </a:r>
            <a:r>
              <a:rPr lang="pt-BR" sz="2000" dirty="0" err="1">
                <a:latin typeface="Times New Roman" panose="02020603050405020304" pitchFamily="18" charset="0"/>
                <a:cs typeface="Times New Roman" panose="02020603050405020304" pitchFamily="18" charset="0"/>
              </a:rPr>
              <a:t>Tetens</a:t>
            </a:r>
            <a:r>
              <a:rPr lang="pt-BR" sz="2000" dirty="0">
                <a:latin typeface="Times New Roman" panose="02020603050405020304" pitchFamily="18" charset="0"/>
                <a:cs typeface="Times New Roman" panose="02020603050405020304" pitchFamily="18" charset="0"/>
              </a:rPr>
              <a:t> [kPa]</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#Pressão real do vapor d'água do ar [kPa]   </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#Declividade da curva de pressão de saturação [kPa/</a:t>
            </a:r>
            <a:r>
              <a:rPr lang="pt-BR" sz="2000" dirty="0" err="1">
                <a:latin typeface="Times New Roman" panose="02020603050405020304" pitchFamily="18" charset="0"/>
                <a:cs typeface="Times New Roman" panose="02020603050405020304" pitchFamily="18" charset="0"/>
              </a:rPr>
              <a:t>oC</a:t>
            </a:r>
            <a:r>
              <a:rPr lang="pt-BR"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#Pressão atmosférica [kPa]</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#Calor latente de evaporação [MJ/kg]</a:t>
            </a:r>
          </a:p>
        </p:txBody>
      </p:sp>
      <p:sp>
        <p:nvSpPr>
          <p:cNvPr id="11" name="CaixaDeTexto 10">
            <a:extLst>
              <a:ext uri="{FF2B5EF4-FFF2-40B4-BE49-F238E27FC236}">
                <a16:creationId xmlns:a16="http://schemas.microsoft.com/office/drawing/2014/main" id="{9AADE8AF-0F2F-E6DF-559C-17355E8847FF}"/>
              </a:ext>
            </a:extLst>
          </p:cNvPr>
          <p:cNvSpPr txBox="1"/>
          <p:nvPr/>
        </p:nvSpPr>
        <p:spPr>
          <a:xfrm>
            <a:off x="2129064" y="3925877"/>
            <a:ext cx="3615092" cy="1631216"/>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Saldo de Radiação</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#Declinação Solar </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#Angulo Horário</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#Radiação Solar Extraterrestre</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#Balanço de radiação</a:t>
            </a:r>
          </a:p>
        </p:txBody>
      </p:sp>
      <p:sp>
        <p:nvSpPr>
          <p:cNvPr id="12" name="CaixaDeTexto 11">
            <a:extLst>
              <a:ext uri="{FF2B5EF4-FFF2-40B4-BE49-F238E27FC236}">
                <a16:creationId xmlns:a16="http://schemas.microsoft.com/office/drawing/2014/main" id="{C1C6F2AF-E46C-7DEC-6B8A-64D34EEDD3B2}"/>
              </a:ext>
            </a:extLst>
          </p:cNvPr>
          <p:cNvSpPr txBox="1"/>
          <p:nvPr/>
        </p:nvSpPr>
        <p:spPr>
          <a:xfrm>
            <a:off x="2129064" y="5864502"/>
            <a:ext cx="3570208" cy="707886"/>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Evapotranspiração de Referência</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a:t>
            </a:r>
            <a:r>
              <a:rPr lang="pt-BR" sz="2000" b="0" i="0" dirty="0">
                <a:solidFill>
                  <a:srgbClr val="202124"/>
                </a:solidFill>
                <a:effectLst/>
                <a:latin typeface="Times New Roman" panose="02020603050405020304" pitchFamily="18" charset="0"/>
                <a:cs typeface="Times New Roman" panose="02020603050405020304" pitchFamily="18" charset="0"/>
              </a:rPr>
              <a:t>Penman–Monteith</a:t>
            </a:r>
            <a:endParaRPr lang="pt-BR" sz="2000" dirty="0">
              <a:latin typeface="Times New Roman" panose="02020603050405020304" pitchFamily="18" charset="0"/>
              <a:cs typeface="Times New Roman" panose="02020603050405020304" pitchFamily="18" charset="0"/>
            </a:endParaRPr>
          </a:p>
        </p:txBody>
      </p:sp>
      <p:sp>
        <p:nvSpPr>
          <p:cNvPr id="13" name="CaixaDeTexto 12">
            <a:extLst>
              <a:ext uri="{FF2B5EF4-FFF2-40B4-BE49-F238E27FC236}">
                <a16:creationId xmlns:a16="http://schemas.microsoft.com/office/drawing/2014/main" id="{0764F473-4E80-B37B-DDA0-135B356B7B17}"/>
              </a:ext>
            </a:extLst>
          </p:cNvPr>
          <p:cNvSpPr txBox="1"/>
          <p:nvPr/>
        </p:nvSpPr>
        <p:spPr>
          <a:xfrm>
            <a:off x="2173948" y="6742203"/>
            <a:ext cx="2648482" cy="707886"/>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Evaporação</a:t>
            </a:r>
          </a:p>
          <a:p>
            <a:pPr marL="285750" indent="-285750">
              <a:buFont typeface="Arial" panose="020B0604020202020204" pitchFamily="34" charset="0"/>
              <a:buChar char="•"/>
            </a:pPr>
            <a:r>
              <a:rPr lang="pt-BR" sz="2000" b="0" i="0" dirty="0">
                <a:solidFill>
                  <a:srgbClr val="202124"/>
                </a:solidFill>
                <a:effectLst/>
                <a:latin typeface="Times New Roman" panose="02020603050405020304" pitchFamily="18" charset="0"/>
                <a:cs typeface="Times New Roman" panose="02020603050405020304" pitchFamily="18" charset="0"/>
              </a:rPr>
              <a:t>#Camada </a:t>
            </a:r>
            <a:r>
              <a:rPr lang="pt-BR" sz="2000" b="0" i="0" dirty="0" err="1">
                <a:solidFill>
                  <a:srgbClr val="202124"/>
                </a:solidFill>
                <a:effectLst/>
                <a:latin typeface="Times New Roman" panose="02020603050405020304" pitchFamily="18" charset="0"/>
                <a:cs typeface="Times New Roman" panose="02020603050405020304" pitchFamily="18" charset="0"/>
              </a:rPr>
              <a:t>superfícial</a:t>
            </a:r>
            <a:r>
              <a:rPr lang="pt-BR" sz="2000" b="0" i="0" dirty="0">
                <a:solidFill>
                  <a:srgbClr val="202124"/>
                </a:solidFill>
                <a:effectLst/>
                <a:latin typeface="Times New Roman" panose="02020603050405020304" pitchFamily="18" charset="0"/>
                <a:cs typeface="Times New Roman" panose="02020603050405020304" pitchFamily="18" charset="0"/>
              </a:rPr>
              <a:t> </a:t>
            </a:r>
            <a:endParaRPr lang="pt-BR" sz="2000" dirty="0">
              <a:latin typeface="Times New Roman" panose="02020603050405020304" pitchFamily="18" charset="0"/>
              <a:cs typeface="Times New Roman" panose="02020603050405020304" pitchFamily="18" charset="0"/>
            </a:endParaRPr>
          </a:p>
        </p:txBody>
      </p:sp>
      <p:sp>
        <p:nvSpPr>
          <p:cNvPr id="14" name="CaixaDeTexto 13">
            <a:extLst>
              <a:ext uri="{FF2B5EF4-FFF2-40B4-BE49-F238E27FC236}">
                <a16:creationId xmlns:a16="http://schemas.microsoft.com/office/drawing/2014/main" id="{A513BFD1-6FD1-270B-F0E2-D050A029FE9F}"/>
              </a:ext>
            </a:extLst>
          </p:cNvPr>
          <p:cNvSpPr txBox="1"/>
          <p:nvPr/>
        </p:nvSpPr>
        <p:spPr>
          <a:xfrm>
            <a:off x="2129064" y="7508895"/>
            <a:ext cx="6529352" cy="707886"/>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Transpiração Potencial</a:t>
            </a:r>
          </a:p>
          <a:p>
            <a:pPr marL="285750" indent="-285750">
              <a:buFont typeface="Arial" panose="020B0604020202020204" pitchFamily="34" charset="0"/>
              <a:buChar char="•"/>
            </a:pPr>
            <a:r>
              <a:rPr lang="pt-BR" sz="2000" b="0" i="0" dirty="0">
                <a:solidFill>
                  <a:srgbClr val="202124"/>
                </a:solidFill>
                <a:effectLst/>
                <a:latin typeface="Times New Roman" panose="02020603050405020304" pitchFamily="18" charset="0"/>
                <a:cs typeface="Times New Roman" panose="02020603050405020304" pitchFamily="18" charset="0"/>
              </a:rPr>
              <a:t>#Calculo em função dos limites da cultura, Coeficiente, </a:t>
            </a:r>
            <a:r>
              <a:rPr lang="pt-BR" sz="2000" b="0" i="0" dirty="0" err="1">
                <a:solidFill>
                  <a:srgbClr val="202124"/>
                </a:solidFill>
                <a:effectLst/>
                <a:latin typeface="Times New Roman" panose="02020603050405020304" pitchFamily="18" charset="0"/>
                <a:cs typeface="Times New Roman" panose="02020603050405020304" pitchFamily="18" charset="0"/>
              </a:rPr>
              <a:t>etc</a:t>
            </a:r>
            <a:endParaRPr lang="pt-BR" sz="2000" dirty="0">
              <a:latin typeface="Times New Roman" panose="02020603050405020304" pitchFamily="18" charset="0"/>
              <a:cs typeface="Times New Roman" panose="02020603050405020304" pitchFamily="18" charset="0"/>
            </a:endParaRPr>
          </a:p>
        </p:txBody>
      </p:sp>
      <p:sp>
        <p:nvSpPr>
          <p:cNvPr id="15" name="CaixaDeTexto 14">
            <a:extLst>
              <a:ext uri="{FF2B5EF4-FFF2-40B4-BE49-F238E27FC236}">
                <a16:creationId xmlns:a16="http://schemas.microsoft.com/office/drawing/2014/main" id="{09C64D82-40FB-BF59-807E-075492AD0541}"/>
              </a:ext>
            </a:extLst>
          </p:cNvPr>
          <p:cNvSpPr txBox="1"/>
          <p:nvPr/>
        </p:nvSpPr>
        <p:spPr>
          <a:xfrm>
            <a:off x="2129064" y="8219278"/>
            <a:ext cx="8385629" cy="677108"/>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Evapotranspiração</a:t>
            </a:r>
            <a:r>
              <a:rPr lang="pt-BR" sz="1800" dirty="0"/>
              <a:t> Real</a:t>
            </a:r>
          </a:p>
          <a:p>
            <a:pPr marL="285750" indent="-285750">
              <a:buFont typeface="Arial" panose="020B0604020202020204" pitchFamily="34" charset="0"/>
              <a:buChar char="•"/>
            </a:pPr>
            <a:r>
              <a:rPr lang="pt-BR" sz="1800" b="0" i="0" dirty="0">
                <a:solidFill>
                  <a:srgbClr val="202124"/>
                </a:solidFill>
                <a:effectLst/>
                <a:latin typeface="arial" panose="020B0604020202020204" pitchFamily="34" charset="0"/>
              </a:rPr>
              <a:t>#Calculo em função dos limites da cultura, Coeficiente, ponto de murcha, etc.</a:t>
            </a:r>
            <a:endParaRPr lang="pt-BR" sz="1800" dirty="0"/>
          </a:p>
        </p:txBody>
      </p:sp>
      <p:sp>
        <p:nvSpPr>
          <p:cNvPr id="16" name="CaixaDeTexto 15">
            <a:extLst>
              <a:ext uri="{FF2B5EF4-FFF2-40B4-BE49-F238E27FC236}">
                <a16:creationId xmlns:a16="http://schemas.microsoft.com/office/drawing/2014/main" id="{324EB882-7393-A521-1C93-D9DAACAFD06C}"/>
              </a:ext>
            </a:extLst>
          </p:cNvPr>
          <p:cNvSpPr txBox="1"/>
          <p:nvPr/>
        </p:nvSpPr>
        <p:spPr>
          <a:xfrm>
            <a:off x="2173948" y="9102859"/>
            <a:ext cx="2820003" cy="646331"/>
          </a:xfrm>
          <a:prstGeom prst="rect">
            <a:avLst/>
          </a:prstGeom>
          <a:noFill/>
        </p:spPr>
        <p:txBody>
          <a:bodyPr wrap="none" rtlCol="0">
            <a:spAutoFit/>
          </a:bodyPr>
          <a:lstStyle/>
          <a:p>
            <a:r>
              <a:rPr lang="pt-BR" sz="1800" dirty="0"/>
              <a:t>ISNA</a:t>
            </a:r>
          </a:p>
          <a:p>
            <a:pPr marL="285750" indent="-285750">
              <a:buFont typeface="Arial" panose="020B0604020202020204" pitchFamily="34" charset="0"/>
              <a:buChar char="•"/>
            </a:pPr>
            <a:r>
              <a:rPr lang="pt-BR" sz="1800" b="0" i="0" dirty="0">
                <a:solidFill>
                  <a:srgbClr val="202124"/>
                </a:solidFill>
                <a:effectLst/>
                <a:latin typeface="arial" panose="020B0604020202020204" pitchFamily="34" charset="0"/>
              </a:rPr>
              <a:t>#Calculo da ETR / </a:t>
            </a:r>
            <a:r>
              <a:rPr lang="pt-BR" sz="1800" b="0" i="0" dirty="0" err="1">
                <a:solidFill>
                  <a:srgbClr val="202124"/>
                </a:solidFill>
                <a:effectLst/>
                <a:latin typeface="arial" panose="020B0604020202020204" pitchFamily="34" charset="0"/>
              </a:rPr>
              <a:t>ETc</a:t>
            </a:r>
            <a:endParaRPr lang="pt-BR" sz="1800" dirty="0"/>
          </a:p>
        </p:txBody>
      </p:sp>
    </p:spTree>
    <p:extLst>
      <p:ext uri="{BB962C8B-B14F-4D97-AF65-F5344CB8AC3E}">
        <p14:creationId xmlns:p14="http://schemas.microsoft.com/office/powerpoint/2010/main" val="742369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22"/>
        <p:cNvGrpSpPr/>
        <p:nvPr/>
      </p:nvGrpSpPr>
      <p:grpSpPr>
        <a:xfrm>
          <a:off x="0" y="0"/>
          <a:ext cx="0" cy="0"/>
          <a:chOff x="0" y="0"/>
          <a:chExt cx="0" cy="0"/>
        </a:xfrm>
      </p:grpSpPr>
      <p:sp>
        <p:nvSpPr>
          <p:cNvPr id="323" name="Google Shape;323;p1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25</a:t>
            </a:fld>
            <a:endParaRPr sz="3500">
              <a:solidFill>
                <a:schemeClr val="dk1"/>
              </a:solidFill>
            </a:endParaRPr>
          </a:p>
        </p:txBody>
      </p:sp>
      <p:cxnSp>
        <p:nvCxnSpPr>
          <p:cNvPr id="324" name="Google Shape;324;p1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25" name="Google Shape;325;p1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26" name="Google Shape;326;p1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28" name="Google Shape;328;p1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4" name="CaixaDeTexto 3">
            <a:extLst>
              <a:ext uri="{FF2B5EF4-FFF2-40B4-BE49-F238E27FC236}">
                <a16:creationId xmlns:a16="http://schemas.microsoft.com/office/drawing/2014/main" id="{0FF47CE7-078A-72AA-0030-AC58FB58BFD4}"/>
              </a:ext>
            </a:extLst>
          </p:cNvPr>
          <p:cNvSpPr txBox="1"/>
          <p:nvPr/>
        </p:nvSpPr>
        <p:spPr>
          <a:xfrm>
            <a:off x="1759331" y="1538792"/>
            <a:ext cx="5750292" cy="646331"/>
          </a:xfrm>
          <a:prstGeom prst="rect">
            <a:avLst/>
          </a:prstGeom>
          <a:noFill/>
        </p:spPr>
        <p:txBody>
          <a:bodyPr wrap="none" rtlCol="0">
            <a:spAutoFit/>
          </a:bodyPr>
          <a:lstStyle/>
          <a:p>
            <a:r>
              <a:rPr lang="pt-BR" sz="3600" dirty="0">
                <a:latin typeface="Times New Roman" panose="02020603050405020304" pitchFamily="18" charset="0"/>
                <a:cs typeface="Times New Roman" panose="02020603050405020304" pitchFamily="18" charset="0"/>
              </a:rPr>
              <a:t>ISNA – Estação </a:t>
            </a:r>
            <a:r>
              <a:rPr lang="pt-BR" sz="3600" dirty="0" err="1">
                <a:latin typeface="Times New Roman" panose="02020603050405020304" pitchFamily="18" charset="0"/>
                <a:cs typeface="Times New Roman" panose="02020603050405020304" pitchFamily="18" charset="0"/>
              </a:rPr>
              <a:t>Caarapo</a:t>
            </a:r>
            <a:r>
              <a:rPr lang="pt-BR" sz="3600" dirty="0">
                <a:latin typeface="Times New Roman" panose="02020603050405020304" pitchFamily="18" charset="0"/>
                <a:cs typeface="Times New Roman" panose="02020603050405020304" pitchFamily="18" charset="0"/>
              </a:rPr>
              <a:t> -MS</a:t>
            </a:r>
          </a:p>
        </p:txBody>
      </p:sp>
      <p:pic>
        <p:nvPicPr>
          <p:cNvPr id="3" name="Imagem 2">
            <a:extLst>
              <a:ext uri="{FF2B5EF4-FFF2-40B4-BE49-F238E27FC236}">
                <a16:creationId xmlns:a16="http://schemas.microsoft.com/office/drawing/2014/main" id="{603C5353-E247-97AD-2E6C-921E84B75647}"/>
              </a:ext>
            </a:extLst>
          </p:cNvPr>
          <p:cNvPicPr>
            <a:picLocks noChangeAspect="1"/>
          </p:cNvPicPr>
          <p:nvPr/>
        </p:nvPicPr>
        <p:blipFill>
          <a:blip r:embed="rId6"/>
          <a:stretch>
            <a:fillRect/>
          </a:stretch>
        </p:blipFill>
        <p:spPr>
          <a:xfrm>
            <a:off x="4359385" y="1538792"/>
            <a:ext cx="10040660" cy="9136922"/>
          </a:xfrm>
          <a:prstGeom prst="rect">
            <a:avLst/>
          </a:prstGeom>
        </p:spPr>
      </p:pic>
    </p:spTree>
    <p:extLst>
      <p:ext uri="{BB962C8B-B14F-4D97-AF65-F5344CB8AC3E}">
        <p14:creationId xmlns:p14="http://schemas.microsoft.com/office/powerpoint/2010/main" val="333977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35"/>
        <p:cNvGrpSpPr/>
        <p:nvPr/>
      </p:nvGrpSpPr>
      <p:grpSpPr>
        <a:xfrm>
          <a:off x="0" y="0"/>
          <a:ext cx="0" cy="0"/>
          <a:chOff x="0" y="0"/>
          <a:chExt cx="0" cy="0"/>
        </a:xfrm>
      </p:grpSpPr>
      <p:sp>
        <p:nvSpPr>
          <p:cNvPr id="336" name="Google Shape;336;p17"/>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26</a:t>
            </a:fld>
            <a:endParaRPr sz="3500">
              <a:solidFill>
                <a:schemeClr val="dk1"/>
              </a:solidFill>
            </a:endParaRPr>
          </a:p>
        </p:txBody>
      </p:sp>
      <p:cxnSp>
        <p:nvCxnSpPr>
          <p:cNvPr id="337" name="Google Shape;337;p17"/>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38" name="Google Shape;338;p17"/>
          <p:cNvSpPr/>
          <p:nvPr/>
        </p:nvSpPr>
        <p:spPr>
          <a:xfrm>
            <a:off x="1746079"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Conclusões</a:t>
            </a:r>
            <a:endParaRPr sz="6800" i="1">
              <a:solidFill>
                <a:srgbClr val="F2F2F2"/>
              </a:solidFill>
              <a:latin typeface="Calibri"/>
              <a:ea typeface="Calibri"/>
              <a:cs typeface="Calibri"/>
              <a:sym typeface="Calibri"/>
            </a:endParaRPr>
          </a:p>
        </p:txBody>
      </p:sp>
      <p:pic>
        <p:nvPicPr>
          <p:cNvPr id="339" name="Google Shape;339;p17"/>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40" name="Google Shape;340;p17"/>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41" name="Google Shape;341;p17"/>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46"/>
        <p:cNvGrpSpPr/>
        <p:nvPr/>
      </p:nvGrpSpPr>
      <p:grpSpPr>
        <a:xfrm>
          <a:off x="0" y="0"/>
          <a:ext cx="0" cy="0"/>
          <a:chOff x="0" y="0"/>
          <a:chExt cx="0" cy="0"/>
        </a:xfrm>
      </p:grpSpPr>
      <p:sp>
        <p:nvSpPr>
          <p:cNvPr id="347" name="Google Shape;347;p18"/>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27</a:t>
            </a:fld>
            <a:endParaRPr sz="3500">
              <a:solidFill>
                <a:schemeClr val="dk1"/>
              </a:solidFill>
            </a:endParaRPr>
          </a:p>
        </p:txBody>
      </p:sp>
      <p:cxnSp>
        <p:nvCxnSpPr>
          <p:cNvPr id="348" name="Google Shape;348;p18"/>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49" name="Google Shape;349;p18"/>
          <p:cNvSpPr/>
          <p:nvPr/>
        </p:nvSpPr>
        <p:spPr>
          <a:xfrm>
            <a:off x="1746079"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Referências</a:t>
            </a:r>
            <a:endParaRPr sz="6800" i="1">
              <a:solidFill>
                <a:srgbClr val="F2F2F2"/>
              </a:solidFill>
              <a:latin typeface="Calibri"/>
              <a:ea typeface="Calibri"/>
              <a:cs typeface="Calibri"/>
              <a:sym typeface="Calibri"/>
            </a:endParaRPr>
          </a:p>
        </p:txBody>
      </p:sp>
      <p:pic>
        <p:nvPicPr>
          <p:cNvPr id="350" name="Google Shape;350;p18"/>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51" name="Google Shape;351;p18"/>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52" name="Google Shape;352;p18"/>
          <p:cNvSpPr txBox="1"/>
          <p:nvPr/>
        </p:nvSpPr>
        <p:spPr>
          <a:xfrm>
            <a:off x="1969564" y="2275025"/>
            <a:ext cx="15478800" cy="4233000"/>
          </a:xfrm>
          <a:prstGeom prst="rect">
            <a:avLst/>
          </a:prstGeom>
          <a:noFill/>
          <a:ln>
            <a:noFill/>
          </a:ln>
        </p:spPr>
        <p:txBody>
          <a:bodyPr spcFirstLastPara="1" wrap="square" lIns="91425" tIns="45700" rIns="91425" bIns="45700" anchor="t" anchorCtr="0">
            <a:spAutoFit/>
          </a:bodyPr>
          <a:lstStyle/>
          <a:p>
            <a:pPr marL="180340" lvl="0" indent="-180340" algn="just" rtl="0">
              <a:spcBef>
                <a:spcPts val="600"/>
              </a:spcBef>
              <a:spcAft>
                <a:spcPts val="0"/>
              </a:spcAft>
              <a:buClr>
                <a:schemeClr val="dk1"/>
              </a:buClr>
              <a:buSzPts val="1100"/>
              <a:buFont typeface="Arial"/>
              <a:buNone/>
            </a:pPr>
            <a:r>
              <a:rPr lang="pt-BR" sz="1800">
                <a:solidFill>
                  <a:schemeClr val="dk1"/>
                </a:solidFill>
              </a:rPr>
              <a:t>AGÊNCIA NACIONAL DAS ÁGUAS. Microrregiões. 2013. Disponível em </a:t>
            </a:r>
            <a:r>
              <a:rPr lang="pt-BR" sz="1800" u="sng">
                <a:solidFill>
                  <a:srgbClr val="1155CC"/>
                </a:solidFill>
                <a:hlinkClick r:id="rId6">
                  <a:extLst>
                    <a:ext uri="{A12FA001-AC4F-418D-AE19-62706E023703}">
                      <ahyp:hlinkClr xmlns:ahyp="http://schemas.microsoft.com/office/drawing/2018/hyperlinkcolor" val="tx"/>
                    </a:ext>
                  </a:extLst>
                </a:hlinkClick>
              </a:rPr>
              <a:t>https://metadados.snirh.gov.br/</a:t>
            </a:r>
            <a:r>
              <a:rPr lang="pt-BR" sz="1800">
                <a:solidFill>
                  <a:schemeClr val="dk1"/>
                </a:solidFill>
              </a:rPr>
              <a:t> Acesso em: 10 de nov. 2022</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COSTA. T.S.A., FILHO. J. F. C., BARACHO. D. C., SANTOS. T. S., MARINHO. E. C. S. Análise da temperatura do ar em Areia - PB, em anos de ocorrência de “El Niño”.</a:t>
            </a:r>
            <a:endParaRPr sz="1800">
              <a:solidFill>
                <a:schemeClr val="dk1"/>
              </a:solidFill>
              <a:latin typeface="Calibri"/>
              <a:ea typeface="Calibri"/>
              <a:cs typeface="Calibri"/>
              <a:sym typeface="Calibri"/>
            </a:endParaRPr>
          </a:p>
          <a:p>
            <a:pPr marL="180340" lvl="0" indent="-180340" algn="just" rtl="0">
              <a:spcBef>
                <a:spcPts val="600"/>
              </a:spcBef>
              <a:spcAft>
                <a:spcPts val="0"/>
              </a:spcAft>
              <a:buClr>
                <a:schemeClr val="dk1"/>
              </a:buClr>
              <a:buSzPts val="1100"/>
              <a:buFont typeface="Arial"/>
              <a:buNone/>
            </a:pPr>
            <a:r>
              <a:rPr lang="pt-BR" sz="1800">
                <a:solidFill>
                  <a:schemeClr val="dk1"/>
                </a:solidFill>
                <a:latin typeface="Times"/>
                <a:ea typeface="Times"/>
                <a:cs typeface="Times"/>
                <a:sym typeface="Times"/>
              </a:rPr>
              <a:t>Embrapa Milho e Sorgo Sete Lagoas, MG 2011- </a:t>
            </a:r>
            <a:r>
              <a:rPr lang="pt-BR" sz="1800">
                <a:solidFill>
                  <a:schemeClr val="dk1"/>
                </a:solidFill>
                <a:latin typeface="Calibri"/>
                <a:ea typeface="Calibri"/>
                <a:cs typeface="Calibri"/>
                <a:sym typeface="Calibri"/>
              </a:rPr>
              <a:t>Variação Espaço-Temporal da Incidência de Queimadas na Região Centro-Oeste do Brasil entre 2003 e 2010</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INMET, Instituto Nacional de Meteorologia, Brasil, 9 de nov. 2022. Disponível em  </a:t>
            </a:r>
            <a:r>
              <a:rPr lang="pt-BR" sz="1800" u="sng">
                <a:solidFill>
                  <a:srgbClr val="1155CC"/>
                </a:solidFill>
                <a:hlinkClick r:id="rId7">
                  <a:extLst>
                    <a:ext uri="{A12FA001-AC4F-418D-AE19-62706E023703}">
                      <ahyp:hlinkClr xmlns:ahyp="http://schemas.microsoft.com/office/drawing/2018/hyperlinkcolor" val="tx"/>
                    </a:ext>
                  </a:extLst>
                </a:hlinkClick>
              </a:rPr>
              <a:t>https://portal.inmet.gov.br/</a:t>
            </a:r>
            <a:r>
              <a:rPr lang="pt-BR" sz="1800">
                <a:solidFill>
                  <a:schemeClr val="dk1"/>
                </a:solidFill>
              </a:rPr>
              <a:t> Acesso em: 9 de nov. 2022</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Marley, C. L., Clóvis, M. E., Cláudio, S. P., (2000). Estudo Climatológico sobre a Costa Sul-Sudeste do Brasil - Parte II : Organização e Tratamento de dos Dados Meteorológicos</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Massruhá S., Leite, M. de A (2017) AGRO 4 . 0 - Rumo a Agricultura digital. JC na Escola Ciência, Tecnologia e Sociedade: Mobilizar o Conhecimento para Alimentar o Brasil 28–35.</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Silveira, H., Delgado, E., Zullo, J and Avila, A. (2003). Variabilidade Climática. Água, Agricultura e Meio Ambiente no Estado de São Paulo: Avanços e Desafios, CEPAGRI/UNICAMP - FEAGRI/UNICAMP.</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Varejão, Silva. Meteorologia e Climatologia. Brasília; INMET, Gráfica Editora Stilo, 2000. p. 532</a:t>
            </a:r>
            <a:endParaRPr sz="1800"/>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8"/>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Referências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58"/>
        <p:cNvGrpSpPr/>
        <p:nvPr/>
      </p:nvGrpSpPr>
      <p:grpSpPr>
        <a:xfrm>
          <a:off x="0" y="0"/>
          <a:ext cx="0" cy="0"/>
          <a:chOff x="0" y="0"/>
          <a:chExt cx="0" cy="0"/>
        </a:xfrm>
      </p:grpSpPr>
      <p:sp>
        <p:nvSpPr>
          <p:cNvPr id="359" name="Google Shape;359;p19"/>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28</a:t>
            </a:fld>
            <a:endParaRPr sz="3500">
              <a:solidFill>
                <a:schemeClr val="dk1"/>
              </a:solidFill>
            </a:endParaRPr>
          </a:p>
        </p:txBody>
      </p:sp>
      <p:sp>
        <p:nvSpPr>
          <p:cNvPr id="360" name="Google Shape;360;p19"/>
          <p:cNvSpPr txBox="1"/>
          <p:nvPr/>
        </p:nvSpPr>
        <p:spPr>
          <a:xfrm>
            <a:off x="5045378" y="3543300"/>
            <a:ext cx="8197244" cy="24006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5000">
                <a:solidFill>
                  <a:schemeClr val="dk1"/>
                </a:solidFill>
                <a:latin typeface="Calibri"/>
                <a:ea typeface="Calibri"/>
                <a:cs typeface="Calibri"/>
                <a:sym typeface="Calibri"/>
              </a:rPr>
              <a:t>Obrigado!</a:t>
            </a:r>
            <a:endParaRPr/>
          </a:p>
        </p:txBody>
      </p:sp>
      <p:cxnSp>
        <p:nvCxnSpPr>
          <p:cNvPr id="361" name="Google Shape;361;p19"/>
          <p:cNvCxnSpPr/>
          <p:nvPr/>
        </p:nvCxnSpPr>
        <p:spPr>
          <a:xfrm>
            <a:off x="222070" y="2095500"/>
            <a:ext cx="17754599" cy="0"/>
          </a:xfrm>
          <a:prstGeom prst="straightConnector1">
            <a:avLst/>
          </a:prstGeom>
          <a:noFill/>
          <a:ln w="38100" cap="flat" cmpd="sng">
            <a:solidFill>
              <a:srgbClr val="17365D"/>
            </a:solidFill>
            <a:prstDash val="solid"/>
            <a:round/>
            <a:headEnd type="none" w="med" len="med"/>
            <a:tailEnd type="none" w="med" len="med"/>
          </a:ln>
        </p:spPr>
      </p:cxnSp>
      <p:pic>
        <p:nvPicPr>
          <p:cNvPr id="362" name="Google Shape;362;p19"/>
          <p:cNvPicPr preferRelativeResize="0"/>
          <p:nvPr/>
        </p:nvPicPr>
        <p:blipFill rotWithShape="1">
          <a:blip r:embed="rId4">
            <a:alphaModFix/>
          </a:blip>
          <a:srcRect/>
          <a:stretch/>
        </p:blipFill>
        <p:spPr>
          <a:xfrm>
            <a:off x="8248901" y="66164"/>
            <a:ext cx="1274610" cy="1872308"/>
          </a:xfrm>
          <a:prstGeom prst="rect">
            <a:avLst/>
          </a:prstGeom>
          <a:noFill/>
          <a:ln>
            <a:noFill/>
          </a:ln>
        </p:spPr>
      </p:pic>
      <p:pic>
        <p:nvPicPr>
          <p:cNvPr id="363" name="Google Shape;363;p19"/>
          <p:cNvPicPr preferRelativeResize="0"/>
          <p:nvPr/>
        </p:nvPicPr>
        <p:blipFill rotWithShape="1">
          <a:blip r:embed="rId5">
            <a:alphaModFix/>
          </a:blip>
          <a:srcRect/>
          <a:stretch/>
        </p:blipFill>
        <p:spPr>
          <a:xfrm>
            <a:off x="228600" y="514809"/>
            <a:ext cx="5167479" cy="1085035"/>
          </a:xfrm>
          <a:prstGeom prst="rect">
            <a:avLst/>
          </a:prstGeom>
          <a:noFill/>
          <a:ln>
            <a:noFill/>
          </a:ln>
        </p:spPr>
      </p:pic>
      <p:pic>
        <p:nvPicPr>
          <p:cNvPr id="364" name="Google Shape;364;p19"/>
          <p:cNvPicPr preferRelativeResize="0"/>
          <p:nvPr/>
        </p:nvPicPr>
        <p:blipFill rotWithShape="1">
          <a:blip r:embed="rId6">
            <a:alphaModFix/>
          </a:blip>
          <a:srcRect/>
          <a:stretch/>
        </p:blipFill>
        <p:spPr>
          <a:xfrm>
            <a:off x="14173200" y="696581"/>
            <a:ext cx="3419524" cy="9916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11"/>
        <p:cNvGrpSpPr/>
        <p:nvPr/>
      </p:nvGrpSpPr>
      <p:grpSpPr>
        <a:xfrm>
          <a:off x="0" y="0"/>
          <a:ext cx="0" cy="0"/>
          <a:chOff x="0" y="0"/>
          <a:chExt cx="0" cy="0"/>
        </a:xfrm>
      </p:grpSpPr>
      <p:sp>
        <p:nvSpPr>
          <p:cNvPr id="112" name="Google Shape;112;p3"/>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3</a:t>
            </a:fld>
            <a:endParaRPr sz="3500">
              <a:solidFill>
                <a:schemeClr val="dk1"/>
              </a:solidFill>
            </a:endParaRPr>
          </a:p>
        </p:txBody>
      </p:sp>
      <p:cxnSp>
        <p:nvCxnSpPr>
          <p:cNvPr id="113" name="Google Shape;113;p3"/>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14" name="Google Shape;114;p3"/>
          <p:cNvSpPr txBox="1"/>
          <p:nvPr/>
        </p:nvSpPr>
        <p:spPr>
          <a:xfrm>
            <a:off x="0" y="2275037"/>
            <a:ext cx="1807418"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u="sng">
                <a:solidFill>
                  <a:schemeClr val="dk1"/>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Referencial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Teórico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Estudo de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Caso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15" name="Google Shape;115;p3"/>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Introdução</a:t>
            </a:r>
            <a:endParaRPr/>
          </a:p>
        </p:txBody>
      </p:sp>
      <p:pic>
        <p:nvPicPr>
          <p:cNvPr id="116" name="Google Shape;116;p3"/>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17" name="Google Shape;117;p3"/>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18" name="Google Shape;118;p3"/>
          <p:cNvSpPr txBox="1"/>
          <p:nvPr/>
        </p:nvSpPr>
        <p:spPr>
          <a:xfrm>
            <a:off x="2170899" y="1943100"/>
            <a:ext cx="14523300" cy="2401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0" i="0" u="none" strike="noStrike">
                <a:solidFill>
                  <a:srgbClr val="000000"/>
                </a:solidFill>
                <a:latin typeface="Arial"/>
                <a:ea typeface="Arial"/>
                <a:cs typeface="Arial"/>
                <a:sym typeface="Arial"/>
              </a:rPr>
              <a:t>	</a:t>
            </a:r>
            <a:r>
              <a:rPr lang="pt-BR" sz="3000">
                <a:solidFill>
                  <a:schemeClr val="dk1"/>
                </a:solidFill>
              </a:rPr>
              <a:t>As variações naturais do clima são contínuas ao longo da história, transformando as organizações e modificando os ecossistemas. Essas variações climáticas envolvem fatores externos e internos, que incluem  efeitos astronômicos sobre a órbita da terra, variabilidade natural do clima, interação entre atmosfera, oceanos e superfície terrestre (Silveira,2003).</a:t>
            </a:r>
            <a:endParaRPr sz="3000">
              <a:solidFill>
                <a:schemeClr val="dk1"/>
              </a:solidFill>
            </a:endParaRPr>
          </a:p>
        </p:txBody>
      </p:sp>
      <p:sp>
        <p:nvSpPr>
          <p:cNvPr id="119" name="Google Shape;119;p3"/>
          <p:cNvSpPr txBox="1"/>
          <p:nvPr/>
        </p:nvSpPr>
        <p:spPr>
          <a:xfrm>
            <a:off x="2075324" y="4570750"/>
            <a:ext cx="14523300" cy="2832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400" i="0" u="none" strike="noStrike" dirty="0">
                <a:solidFill>
                  <a:srgbClr val="000000"/>
                </a:solidFill>
              </a:rPr>
              <a:t>	</a:t>
            </a:r>
            <a:r>
              <a:rPr lang="pt-BR" sz="3000" dirty="0">
                <a:solidFill>
                  <a:schemeClr val="dk1"/>
                </a:solidFill>
              </a:rPr>
              <a:t>Segundo </a:t>
            </a:r>
            <a:r>
              <a:rPr lang="pt-BR" sz="3000" dirty="0" err="1">
                <a:solidFill>
                  <a:schemeClr val="dk1"/>
                </a:solidFill>
              </a:rPr>
              <a:t>Massruhá</a:t>
            </a:r>
            <a:r>
              <a:rPr lang="pt-BR" sz="3000" dirty="0">
                <a:solidFill>
                  <a:schemeClr val="dk1"/>
                </a:solidFill>
              </a:rPr>
              <a:t> &amp; Leite, a utilização das tecnologias da informação e da comunicação (TIC) podem ser aplicados à cadeia do agronegócio, assim auxiliando os produtores e consumidores em várias frentes, desde a gestão de dados, passando pela otimização das etapas da cadeia produtiva, até o consumo de produtos de melhor qualidade. </a:t>
            </a:r>
            <a:endParaRPr sz="3000" dirty="0">
              <a:solidFill>
                <a:schemeClr val="dk1"/>
              </a:solidFill>
            </a:endParaRPr>
          </a:p>
          <a:p>
            <a:pPr marL="0" marR="0" lvl="0" indent="0" algn="just" rtl="0">
              <a:spcBef>
                <a:spcPts val="0"/>
              </a:spcBef>
              <a:spcAft>
                <a:spcPts val="0"/>
              </a:spcAft>
              <a:buNone/>
            </a:pPr>
            <a:endParaRPr sz="2800" dirty="0"/>
          </a:p>
        </p:txBody>
      </p:sp>
      <p:sp>
        <p:nvSpPr>
          <p:cNvPr id="120" name="Google Shape;120;p3"/>
          <p:cNvSpPr txBox="1"/>
          <p:nvPr/>
        </p:nvSpPr>
        <p:spPr>
          <a:xfrm>
            <a:off x="2075319" y="7113557"/>
            <a:ext cx="14523300" cy="2770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dirty="0">
                <a:solidFill>
                  <a:srgbClr val="000000"/>
                </a:solidFill>
                <a:latin typeface="Arial"/>
                <a:ea typeface="Arial"/>
                <a:cs typeface="Arial"/>
                <a:sym typeface="Arial"/>
              </a:rPr>
              <a:t>	</a:t>
            </a:r>
            <a:r>
              <a:rPr lang="pt-BR" sz="3000" dirty="0">
                <a:solidFill>
                  <a:schemeClr val="dk1"/>
                </a:solidFill>
              </a:rPr>
              <a:t>O objetivo deste trabalho é realizar um estudo de caso considerando séries de dados temporais no ano de 2019 no sudeste do estado do Mato Grosso do Sul. Os arquivos foram processados por meio de scripts em </a:t>
            </a:r>
            <a:r>
              <a:rPr lang="pt-BR" sz="3000" dirty="0" err="1">
                <a:solidFill>
                  <a:schemeClr val="dk1"/>
                </a:solidFill>
              </a:rPr>
              <a:t>Pyhton</a:t>
            </a:r>
            <a:r>
              <a:rPr lang="pt-BR" sz="3000" dirty="0">
                <a:solidFill>
                  <a:schemeClr val="dk1"/>
                </a:solidFill>
              </a:rPr>
              <a:t>, com auxílio de bibliotecas de Data Science. Os dados meteorológicos históricos estão disponíveis no portal do Instituto Nacional de Meteorologia (INMET).</a:t>
            </a:r>
            <a:endParaRPr sz="3000" dirty="0">
              <a:solidFill>
                <a:schemeClr val="dk1"/>
              </a:solidFill>
            </a:endParaRPr>
          </a:p>
          <a:p>
            <a:pPr marL="0" marR="0" lvl="0" indent="0" algn="just" rtl="0">
              <a:spcBef>
                <a:spcPts val="0"/>
              </a:spcBef>
              <a:spcAft>
                <a:spcPts val="0"/>
              </a:spcAft>
              <a:buNone/>
            </a:pP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25"/>
        <p:cNvGrpSpPr/>
        <p:nvPr/>
      </p:nvGrpSpPr>
      <p:grpSpPr>
        <a:xfrm>
          <a:off x="0" y="0"/>
          <a:ext cx="0" cy="0"/>
          <a:chOff x="0" y="0"/>
          <a:chExt cx="0" cy="0"/>
        </a:xfrm>
      </p:grpSpPr>
      <p:sp>
        <p:nvSpPr>
          <p:cNvPr id="126" name="Google Shape;126;p4"/>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4</a:t>
            </a:fld>
            <a:endParaRPr sz="3500">
              <a:solidFill>
                <a:schemeClr val="dk1"/>
              </a:solidFill>
            </a:endParaRPr>
          </a:p>
        </p:txBody>
      </p:sp>
      <p:cxnSp>
        <p:nvCxnSpPr>
          <p:cNvPr id="127" name="Google Shape;127;p4"/>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28" name="Google Shape;128;p4"/>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Trabalhos </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29" name="Google Shape;129;p4"/>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Trabalhos relacionados</a:t>
            </a:r>
            <a:endParaRPr/>
          </a:p>
        </p:txBody>
      </p:sp>
      <p:pic>
        <p:nvPicPr>
          <p:cNvPr id="130" name="Google Shape;130;p4"/>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31" name="Google Shape;131;p4"/>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32" name="Google Shape;132;p4"/>
          <p:cNvSpPr txBox="1"/>
          <p:nvPr/>
        </p:nvSpPr>
        <p:spPr>
          <a:xfrm>
            <a:off x="2075336" y="2275037"/>
            <a:ext cx="15222000" cy="64632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3000" b="0" i="0" u="none" strike="noStrike" dirty="0">
                <a:solidFill>
                  <a:srgbClr val="000000"/>
                </a:solidFill>
                <a:latin typeface="Arial"/>
                <a:ea typeface="Arial"/>
                <a:cs typeface="Arial"/>
                <a:sym typeface="Arial"/>
              </a:rPr>
              <a:t>	</a:t>
            </a:r>
            <a:r>
              <a:rPr lang="pt-BR" sz="2800" dirty="0">
                <a:solidFill>
                  <a:schemeClr val="dk1"/>
                </a:solidFill>
              </a:rPr>
              <a:t>Marley (2000) apresentou um estudo climatológico sobre o sul e sudeste do Brasil. Neste estudo foi realizado utilizando séries temporais entre os anos de 1950 e 1998, que apresentou falhas em seus registros, sendo necessário a utilização de modelos de preenchimento de falhas.</a:t>
            </a:r>
          </a:p>
          <a:p>
            <a:pPr marL="0" marR="0" lvl="0" indent="0" algn="just" rtl="0">
              <a:spcBef>
                <a:spcPts val="0"/>
              </a:spcBef>
              <a:spcAft>
                <a:spcPts val="0"/>
              </a:spcAft>
              <a:buNone/>
            </a:pPr>
            <a:endParaRPr lang="pt-BR" sz="2800" dirty="0">
              <a:solidFill>
                <a:schemeClr val="dk1"/>
              </a:solidFill>
            </a:endParaRPr>
          </a:p>
          <a:p>
            <a:pPr marL="0" marR="0" lvl="0" indent="0" algn="just" rtl="0">
              <a:spcBef>
                <a:spcPts val="0"/>
              </a:spcBef>
              <a:spcAft>
                <a:spcPts val="0"/>
              </a:spcAft>
              <a:buNone/>
            </a:pPr>
            <a:r>
              <a:rPr lang="pt-BR" sz="2800" dirty="0">
                <a:solidFill>
                  <a:schemeClr val="dk1"/>
                </a:solidFill>
              </a:rPr>
              <a:t>	Segundo NEUMANN (2021)  vivemos a quarta revolução industrial. No Brasil, há um enfoque com inúmeros investimentos na produção agrícola que incorpora práticas da Agricultura 4.0, também conhecida como agricultura digital.</a:t>
            </a:r>
          </a:p>
          <a:p>
            <a:pPr marL="0" marR="0" lvl="0" indent="0" algn="just" rtl="0">
              <a:spcBef>
                <a:spcPts val="0"/>
              </a:spcBef>
              <a:spcAft>
                <a:spcPts val="0"/>
              </a:spcAft>
              <a:buNone/>
            </a:pPr>
            <a:endParaRPr sz="2800" dirty="0"/>
          </a:p>
          <a:p>
            <a:pPr algn="just" rtl="0">
              <a:spcBef>
                <a:spcPts val="1200"/>
              </a:spcBef>
              <a:spcAft>
                <a:spcPts val="1200"/>
              </a:spcAft>
            </a:pPr>
            <a:r>
              <a:rPr lang="pt-BR" sz="2800" b="0" i="0" u="none" strike="noStrike" dirty="0">
                <a:solidFill>
                  <a:srgbClr val="000000"/>
                </a:solidFill>
                <a:effectLst/>
                <a:latin typeface="+mn-lt"/>
              </a:rPr>
              <a:t>	Uma das formas de determinar se a cultura está em condições de déficit hídrico é o Índice de Satisfação da Necessidade de Água da cultura (ISNA). Esse índice é calculado pela razão entre a evapotranspiração real (ETR) e a evapotranspiração da cultura (</a:t>
            </a:r>
            <a:r>
              <a:rPr lang="pt-BR" sz="2800" b="0" i="0" u="none" strike="noStrike" dirty="0" err="1">
                <a:solidFill>
                  <a:srgbClr val="000000"/>
                </a:solidFill>
                <a:effectLst/>
                <a:latin typeface="+mn-lt"/>
              </a:rPr>
              <a:t>ETc</a:t>
            </a:r>
            <a:r>
              <a:rPr lang="pt-BR" sz="2800" b="0" i="0" u="none" strike="noStrike" dirty="0">
                <a:solidFill>
                  <a:srgbClr val="000000"/>
                </a:solidFill>
                <a:effectLst/>
                <a:latin typeface="+mn-lt"/>
              </a:rPr>
              <a:t>). O ISNA, ou índice de penalização, varia entre zero e um, essa taxa representa a quantidade de água consumida pela cultura (SOARES, 2018).</a:t>
            </a:r>
            <a:endParaRPr sz="1800" dirty="0">
              <a:solidFill>
                <a:schemeClr val="dk1"/>
              </a:solidFill>
              <a:latin typeface="Calibri"/>
              <a:ea typeface="Calibri"/>
              <a:cs typeface="Calibri"/>
              <a:sym typeface="Calibri"/>
            </a:endParaRPr>
          </a:p>
        </p:txBody>
      </p:sp>
      <p:sp>
        <p:nvSpPr>
          <p:cNvPr id="133" name="Google Shape;133;p4"/>
          <p:cNvSpPr txBox="1"/>
          <p:nvPr/>
        </p:nvSpPr>
        <p:spPr>
          <a:xfrm>
            <a:off x="2309325" y="4303750"/>
            <a:ext cx="14988000" cy="523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dirty="0">
                <a:solidFill>
                  <a:schemeClr val="dk1"/>
                </a:solidFill>
              </a:rPr>
              <a:t> 	</a:t>
            </a:r>
            <a:endParaRPr sz="28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38"/>
        <p:cNvGrpSpPr/>
        <p:nvPr/>
      </p:nvGrpSpPr>
      <p:grpSpPr>
        <a:xfrm>
          <a:off x="0" y="0"/>
          <a:ext cx="0" cy="0"/>
          <a:chOff x="0" y="0"/>
          <a:chExt cx="0" cy="0"/>
        </a:xfrm>
      </p:grpSpPr>
      <p:sp>
        <p:nvSpPr>
          <p:cNvPr id="139" name="Google Shape;139;p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5</a:t>
            </a:fld>
            <a:endParaRPr sz="3500">
              <a:solidFill>
                <a:schemeClr val="dk1"/>
              </a:solidFill>
            </a:endParaRPr>
          </a:p>
        </p:txBody>
      </p:sp>
      <p:cxnSp>
        <p:nvCxnSpPr>
          <p:cNvPr id="140" name="Google Shape;140;p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41" name="Google Shape;141;p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42" name="Google Shape;142;p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43" name="Google Shape;143;p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44" name="Google Shape;144;p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45" name="Google Shape;145;p5"/>
          <p:cNvSpPr/>
          <p:nvPr/>
        </p:nvSpPr>
        <p:spPr>
          <a:xfrm>
            <a:off x="6553360" y="5986021"/>
            <a:ext cx="18288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5"/>
          <p:cNvSpPr txBox="1"/>
          <p:nvPr/>
        </p:nvSpPr>
        <p:spPr>
          <a:xfrm>
            <a:off x="2075336" y="3383052"/>
            <a:ext cx="15222000" cy="1077178"/>
          </a:xfrm>
          <a:prstGeom prst="rect">
            <a:avLst/>
          </a:prstGeom>
          <a:noFill/>
          <a:ln>
            <a:noFill/>
          </a:ln>
        </p:spPr>
        <p:txBody>
          <a:bodyPr spcFirstLastPara="1" wrap="square" lIns="91425" tIns="45700" rIns="91425" bIns="45700" anchor="t" anchorCtr="0">
            <a:spAutoFit/>
          </a:bodyPr>
          <a:lstStyle/>
          <a:p>
            <a:pPr marL="0" indent="0" algn="just">
              <a:buNone/>
            </a:pPr>
            <a:r>
              <a:rPr lang="pt-BR" sz="3200" dirty="0">
                <a:solidFill>
                  <a:srgbClr val="000000"/>
                </a:solidFill>
                <a:latin typeface="Times New Roman" panose="02020603050405020304" pitchFamily="18" charset="0"/>
                <a:cs typeface="Times New Roman" panose="02020603050405020304" pitchFamily="18" charset="0"/>
              </a:rPr>
              <a:t>	</a:t>
            </a:r>
            <a:r>
              <a:rPr lang="pt-BR" sz="3200" dirty="0">
                <a:solidFill>
                  <a:srgbClr val="000000"/>
                </a:solidFill>
                <a:effectLst/>
                <a:latin typeface="Times New Roman" panose="02020603050405020304" pitchFamily="18" charset="0"/>
                <a:ea typeface="Calibri" panose="020F0502020204030204" pitchFamily="34" charset="0"/>
              </a:rPr>
              <a:t> Os modelos de balanço hídrico quantificam a diferença entre as entradas e saídas de água na área vegetada.</a:t>
            </a:r>
            <a:endParaRPr sz="3000" dirty="0"/>
          </a:p>
        </p:txBody>
      </p:sp>
      <p:sp>
        <p:nvSpPr>
          <p:cNvPr id="3" name="CaixaDeTexto 2">
            <a:extLst>
              <a:ext uri="{FF2B5EF4-FFF2-40B4-BE49-F238E27FC236}">
                <a16:creationId xmlns:a16="http://schemas.microsoft.com/office/drawing/2014/main" id="{80600B5E-CB74-A6CE-3821-E8722ED3F718}"/>
              </a:ext>
            </a:extLst>
          </p:cNvPr>
          <p:cNvSpPr txBox="1"/>
          <p:nvPr/>
        </p:nvSpPr>
        <p:spPr>
          <a:xfrm>
            <a:off x="1940926" y="1742599"/>
            <a:ext cx="12465422" cy="769441"/>
          </a:xfrm>
          <a:prstGeom prst="rect">
            <a:avLst/>
          </a:prstGeom>
          <a:noFill/>
        </p:spPr>
        <p:txBody>
          <a:bodyPr wrap="square">
            <a:spAutoFit/>
          </a:bodyPr>
          <a:lstStyle/>
          <a:p>
            <a:pPr defTabSz="914400" eaLnBrk="1" hangingPunct="1">
              <a:spcBef>
                <a:spcPct val="20000"/>
              </a:spcBef>
              <a:buClrTx/>
              <a:buNone/>
            </a:pPr>
            <a:r>
              <a:rPr lang="pt-BR" sz="4400" b="1" dirty="0">
                <a:solidFill>
                  <a:srgbClr val="000000"/>
                </a:solidFill>
                <a:latin typeface="Times New Roman" panose="02020603050405020304" pitchFamily="18" charset="0"/>
                <a:cs typeface="Times New Roman" panose="02020603050405020304" pitchFamily="18" charset="0"/>
              </a:rPr>
              <a:t>Modelos de balanço hídrico</a:t>
            </a:r>
          </a:p>
        </p:txBody>
      </p:sp>
      <p:sp>
        <p:nvSpPr>
          <p:cNvPr id="5" name="CaixaDeTexto 4">
            <a:extLst>
              <a:ext uri="{FF2B5EF4-FFF2-40B4-BE49-F238E27FC236}">
                <a16:creationId xmlns:a16="http://schemas.microsoft.com/office/drawing/2014/main" id="{CC82DFA7-5042-42FF-5F9E-7E745902698A}"/>
              </a:ext>
            </a:extLst>
          </p:cNvPr>
          <p:cNvSpPr txBox="1"/>
          <p:nvPr/>
        </p:nvSpPr>
        <p:spPr>
          <a:xfrm>
            <a:off x="2292724" y="5796890"/>
            <a:ext cx="6192370" cy="646331"/>
          </a:xfrm>
          <a:prstGeom prst="rect">
            <a:avLst/>
          </a:prstGeom>
          <a:noFill/>
        </p:spPr>
        <p:txBody>
          <a:bodyPr wrap="square">
            <a:spAutoFit/>
          </a:bodyPr>
          <a:lstStyle/>
          <a:p>
            <a:r>
              <a:rPr lang="pt-BR" sz="3600" b="1"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ARM = P + I - ET + AC - DP</a:t>
            </a:r>
            <a:endParaRPr lang="pt-BR" sz="3600" dirty="0">
              <a:latin typeface="Times New Roman" panose="02020603050405020304" pitchFamily="18" charset="0"/>
              <a:cs typeface="Times New Roman" panose="02020603050405020304" pitchFamily="18" charset="0"/>
            </a:endParaRPr>
          </a:p>
        </p:txBody>
      </p:sp>
      <p:pic>
        <p:nvPicPr>
          <p:cNvPr id="6" name="Imagem 5">
            <a:extLst>
              <a:ext uri="{FF2B5EF4-FFF2-40B4-BE49-F238E27FC236}">
                <a16:creationId xmlns:a16="http://schemas.microsoft.com/office/drawing/2014/main" id="{1655DD16-FEC2-A240-FB01-B0B40D0B1D28}"/>
              </a:ext>
            </a:extLst>
          </p:cNvPr>
          <p:cNvPicPr>
            <a:picLocks noChangeAspect="1"/>
          </p:cNvPicPr>
          <p:nvPr/>
        </p:nvPicPr>
        <p:blipFill>
          <a:blip r:embed="rId6"/>
          <a:stretch>
            <a:fillRect/>
          </a:stretch>
        </p:blipFill>
        <p:spPr>
          <a:xfrm>
            <a:off x="9802908" y="4114822"/>
            <a:ext cx="6409756" cy="57361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38"/>
        <p:cNvGrpSpPr/>
        <p:nvPr/>
      </p:nvGrpSpPr>
      <p:grpSpPr>
        <a:xfrm>
          <a:off x="0" y="0"/>
          <a:ext cx="0" cy="0"/>
          <a:chOff x="0" y="0"/>
          <a:chExt cx="0" cy="0"/>
        </a:xfrm>
      </p:grpSpPr>
      <p:sp>
        <p:nvSpPr>
          <p:cNvPr id="139" name="Google Shape;139;p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6</a:t>
            </a:fld>
            <a:endParaRPr sz="3500">
              <a:solidFill>
                <a:schemeClr val="dk1"/>
              </a:solidFill>
            </a:endParaRPr>
          </a:p>
        </p:txBody>
      </p:sp>
      <p:cxnSp>
        <p:nvCxnSpPr>
          <p:cNvPr id="140" name="Google Shape;140;p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41" name="Google Shape;141;p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42" name="Google Shape;142;p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43" name="Google Shape;143;p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44" name="Google Shape;144;p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45" name="Google Shape;145;p5"/>
          <p:cNvSpPr/>
          <p:nvPr/>
        </p:nvSpPr>
        <p:spPr>
          <a:xfrm>
            <a:off x="6553360" y="5986021"/>
            <a:ext cx="18288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5"/>
          <p:cNvSpPr txBox="1"/>
          <p:nvPr/>
        </p:nvSpPr>
        <p:spPr>
          <a:xfrm>
            <a:off x="2075336" y="2275037"/>
            <a:ext cx="15222000" cy="3539390"/>
          </a:xfrm>
          <a:prstGeom prst="rect">
            <a:avLst/>
          </a:prstGeom>
          <a:noFill/>
          <a:ln>
            <a:noFill/>
          </a:ln>
        </p:spPr>
        <p:txBody>
          <a:bodyPr spcFirstLastPara="1" wrap="square" lIns="91425" tIns="45700" rIns="91425" bIns="45700" anchor="t" anchorCtr="0">
            <a:spAutoFit/>
          </a:bodyPr>
          <a:lstStyle/>
          <a:p>
            <a:pPr marL="0" indent="0" algn="just">
              <a:buNone/>
            </a:pPr>
            <a:r>
              <a:rPr lang="pt-BR" sz="3200" dirty="0">
                <a:solidFill>
                  <a:srgbClr val="000000"/>
                </a:solidFill>
                <a:latin typeface="Times New Roman" panose="02020603050405020304" pitchFamily="18" charset="0"/>
                <a:cs typeface="Times New Roman" panose="02020603050405020304" pitchFamily="18" charset="0"/>
              </a:rPr>
              <a:t>	Um dos índices usados para avaliar a influência da disponibilidade de água na produtividade agrícola é a razão entre a evapotranspiração real (ETR), e a evapotranspiração da cultura (</a:t>
            </a:r>
            <a:r>
              <a:rPr lang="pt-BR" sz="3200" dirty="0" err="1">
                <a:solidFill>
                  <a:srgbClr val="000000"/>
                </a:solidFill>
                <a:latin typeface="Times New Roman" panose="02020603050405020304" pitchFamily="18" charset="0"/>
                <a:cs typeface="Times New Roman" panose="02020603050405020304" pitchFamily="18" charset="0"/>
              </a:rPr>
              <a:t>ETc</a:t>
            </a:r>
            <a:r>
              <a:rPr lang="pt-BR" sz="3200" dirty="0">
                <a:solidFill>
                  <a:srgbClr val="000000"/>
                </a:solidFill>
                <a:latin typeface="Times New Roman" panose="02020603050405020304" pitchFamily="18" charset="0"/>
                <a:cs typeface="Times New Roman" panose="02020603050405020304" pitchFamily="18" charset="0"/>
              </a:rPr>
              <a:t>).</a:t>
            </a:r>
          </a:p>
          <a:p>
            <a:pPr marL="0" indent="0" algn="just">
              <a:buNone/>
            </a:pPr>
            <a:endParaRPr lang="pt-BR" sz="3200" dirty="0">
              <a:solidFill>
                <a:srgbClr val="000000"/>
              </a:solidFill>
              <a:latin typeface="Times New Roman" panose="02020603050405020304" pitchFamily="18" charset="0"/>
              <a:cs typeface="Times New Roman" panose="02020603050405020304" pitchFamily="18" charset="0"/>
            </a:endParaRPr>
          </a:p>
          <a:p>
            <a:pPr marL="0" indent="0" algn="just">
              <a:buNone/>
            </a:pPr>
            <a:r>
              <a:rPr lang="pt-BR" sz="3200" dirty="0">
                <a:solidFill>
                  <a:srgbClr val="000000"/>
                </a:solidFill>
                <a:latin typeface="Times New Roman" panose="02020603050405020304" pitchFamily="18" charset="0"/>
                <a:cs typeface="Times New Roman" panose="02020603050405020304" pitchFamily="18" charset="0"/>
              </a:rPr>
              <a:t>	O consumo estimado de água, é calculado pelo índice ETR/</a:t>
            </a:r>
            <a:r>
              <a:rPr lang="pt-BR" sz="3200" dirty="0" err="1">
                <a:solidFill>
                  <a:srgbClr val="000000"/>
                </a:solidFill>
                <a:latin typeface="Times New Roman" panose="02020603050405020304" pitchFamily="18" charset="0"/>
                <a:cs typeface="Times New Roman" panose="02020603050405020304" pitchFamily="18" charset="0"/>
              </a:rPr>
              <a:t>ETc</a:t>
            </a:r>
            <a:r>
              <a:rPr lang="pt-BR" sz="3200" dirty="0">
                <a:solidFill>
                  <a:srgbClr val="000000"/>
                </a:solidFill>
                <a:latin typeface="Times New Roman" panose="02020603050405020304" pitchFamily="18" charset="0"/>
                <a:cs typeface="Times New Roman" panose="02020603050405020304" pitchFamily="18" charset="0"/>
              </a:rPr>
              <a:t>, conhecido como Índice de Satisfação das Necessidades de Água (ISNA). Pode ser utilizado com o objetivo de melhorar o manejo da irrigação e, possibilita otimizar o processo e reduzir custos.</a:t>
            </a:r>
            <a:r>
              <a:rPr lang="pt-BR" sz="3000" dirty="0"/>
              <a:t>	</a:t>
            </a:r>
            <a:endParaRPr sz="3000" dirty="0"/>
          </a:p>
        </p:txBody>
      </p:sp>
      <p:pic>
        <p:nvPicPr>
          <p:cNvPr id="2" name="Imagem 1">
            <a:extLst>
              <a:ext uri="{FF2B5EF4-FFF2-40B4-BE49-F238E27FC236}">
                <a16:creationId xmlns:a16="http://schemas.microsoft.com/office/drawing/2014/main" id="{7C37E6E0-A43D-B003-C3CF-EF6B80D30B0A}"/>
              </a:ext>
            </a:extLst>
          </p:cNvPr>
          <p:cNvPicPr>
            <a:picLocks noChangeAspect="1"/>
          </p:cNvPicPr>
          <p:nvPr/>
        </p:nvPicPr>
        <p:blipFill>
          <a:blip r:embed="rId6"/>
          <a:stretch>
            <a:fillRect/>
          </a:stretch>
        </p:blipFill>
        <p:spPr>
          <a:xfrm>
            <a:off x="7041777" y="6532065"/>
            <a:ext cx="3733800" cy="2011902"/>
          </a:xfrm>
          <a:prstGeom prst="rect">
            <a:avLst/>
          </a:prstGeom>
        </p:spPr>
      </p:pic>
    </p:spTree>
    <p:extLst>
      <p:ext uri="{BB962C8B-B14F-4D97-AF65-F5344CB8AC3E}">
        <p14:creationId xmlns:p14="http://schemas.microsoft.com/office/powerpoint/2010/main" val="333270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38"/>
        <p:cNvGrpSpPr/>
        <p:nvPr/>
      </p:nvGrpSpPr>
      <p:grpSpPr>
        <a:xfrm>
          <a:off x="0" y="0"/>
          <a:ext cx="0" cy="0"/>
          <a:chOff x="0" y="0"/>
          <a:chExt cx="0" cy="0"/>
        </a:xfrm>
      </p:grpSpPr>
      <p:sp>
        <p:nvSpPr>
          <p:cNvPr id="139" name="Google Shape;139;p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7</a:t>
            </a:fld>
            <a:endParaRPr sz="3500">
              <a:solidFill>
                <a:schemeClr val="dk1"/>
              </a:solidFill>
            </a:endParaRPr>
          </a:p>
        </p:txBody>
      </p:sp>
      <p:cxnSp>
        <p:nvCxnSpPr>
          <p:cNvPr id="140" name="Google Shape;140;p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41" name="Google Shape;141;p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42" name="Google Shape;142;p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43" name="Google Shape;143;p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44" name="Google Shape;144;p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45" name="Google Shape;145;p5"/>
          <p:cNvSpPr/>
          <p:nvPr/>
        </p:nvSpPr>
        <p:spPr>
          <a:xfrm>
            <a:off x="6553360" y="5986021"/>
            <a:ext cx="18288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 name="Imagem 3">
            <a:extLst>
              <a:ext uri="{FF2B5EF4-FFF2-40B4-BE49-F238E27FC236}">
                <a16:creationId xmlns:a16="http://schemas.microsoft.com/office/drawing/2014/main" id="{C60B01A8-5D15-5060-62FF-6A1109ED7DE8}"/>
              </a:ext>
            </a:extLst>
          </p:cNvPr>
          <p:cNvPicPr>
            <a:picLocks noChangeAspect="1"/>
          </p:cNvPicPr>
          <p:nvPr/>
        </p:nvPicPr>
        <p:blipFill>
          <a:blip r:embed="rId6"/>
          <a:stretch>
            <a:fillRect/>
          </a:stretch>
        </p:blipFill>
        <p:spPr>
          <a:xfrm>
            <a:off x="4933466" y="3951773"/>
            <a:ext cx="8516796" cy="5057756"/>
          </a:xfrm>
          <a:prstGeom prst="rect">
            <a:avLst/>
          </a:prstGeom>
        </p:spPr>
      </p:pic>
      <p:sp>
        <p:nvSpPr>
          <p:cNvPr id="6" name="CaixaDeTexto 5">
            <a:extLst>
              <a:ext uri="{FF2B5EF4-FFF2-40B4-BE49-F238E27FC236}">
                <a16:creationId xmlns:a16="http://schemas.microsoft.com/office/drawing/2014/main" id="{C38B45AE-FFC3-8ED4-64E2-3A4FC140A8D3}"/>
              </a:ext>
            </a:extLst>
          </p:cNvPr>
          <p:cNvSpPr txBox="1"/>
          <p:nvPr/>
        </p:nvSpPr>
        <p:spPr>
          <a:xfrm>
            <a:off x="2260228" y="2197039"/>
            <a:ext cx="12465422" cy="1077218"/>
          </a:xfrm>
          <a:prstGeom prst="rect">
            <a:avLst/>
          </a:prstGeom>
          <a:noFill/>
        </p:spPr>
        <p:txBody>
          <a:bodyPr wrap="square">
            <a:spAutoFit/>
          </a:bodyPr>
          <a:lstStyle/>
          <a:p>
            <a:pPr algn="just">
              <a:buNone/>
            </a:pPr>
            <a:r>
              <a:rPr lang="pt-BR" sz="3200" dirty="0">
                <a:solidFill>
                  <a:schemeClr val="tx1"/>
                </a:solidFill>
                <a:latin typeface="Times New Roman" panose="02020603050405020304" pitchFamily="18" charset="0"/>
                <a:cs typeface="Times New Roman" panose="02020603050405020304" pitchFamily="18" charset="0"/>
              </a:rPr>
              <a:t>	Para a cultura do soja o parâmetro indicado pela literatura como limite para ocorrência de déficit hídrico é 0.55</a:t>
            </a:r>
          </a:p>
        </p:txBody>
      </p:sp>
    </p:spTree>
    <p:extLst>
      <p:ext uri="{BB962C8B-B14F-4D97-AF65-F5344CB8AC3E}">
        <p14:creationId xmlns:p14="http://schemas.microsoft.com/office/powerpoint/2010/main" val="610266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38"/>
        <p:cNvGrpSpPr/>
        <p:nvPr/>
      </p:nvGrpSpPr>
      <p:grpSpPr>
        <a:xfrm>
          <a:off x="0" y="0"/>
          <a:ext cx="0" cy="0"/>
          <a:chOff x="0" y="0"/>
          <a:chExt cx="0" cy="0"/>
        </a:xfrm>
      </p:grpSpPr>
      <p:sp>
        <p:nvSpPr>
          <p:cNvPr id="139" name="Google Shape;139;p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8</a:t>
            </a:fld>
            <a:endParaRPr sz="3500">
              <a:solidFill>
                <a:schemeClr val="dk1"/>
              </a:solidFill>
            </a:endParaRPr>
          </a:p>
        </p:txBody>
      </p:sp>
      <p:cxnSp>
        <p:nvCxnSpPr>
          <p:cNvPr id="140" name="Google Shape;140;p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41" name="Google Shape;141;p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42" name="Google Shape;142;p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43" name="Google Shape;143;p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44" name="Google Shape;144;p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45" name="Google Shape;145;p5"/>
          <p:cNvSpPr/>
          <p:nvPr/>
        </p:nvSpPr>
        <p:spPr>
          <a:xfrm>
            <a:off x="6553360" y="5986021"/>
            <a:ext cx="18288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5"/>
          <p:cNvSpPr txBox="1"/>
          <p:nvPr/>
        </p:nvSpPr>
        <p:spPr>
          <a:xfrm>
            <a:off x="2075336" y="2275037"/>
            <a:ext cx="15222000" cy="5325600"/>
          </a:xfrm>
          <a:prstGeom prst="rect">
            <a:avLst/>
          </a:prstGeom>
          <a:noFill/>
          <a:ln>
            <a:noFill/>
          </a:ln>
        </p:spPr>
        <p:txBody>
          <a:bodyPr spcFirstLastPara="1" wrap="square" lIns="91425" tIns="45700" rIns="91425" bIns="45700" anchor="t" anchorCtr="0">
            <a:spAutoFit/>
          </a:bodyPr>
          <a:lstStyle/>
          <a:p>
            <a:pPr marL="0" marR="0" lvl="0" indent="0" algn="just" rtl="0">
              <a:spcBef>
                <a:spcPts val="2400"/>
              </a:spcBef>
              <a:spcAft>
                <a:spcPts val="0"/>
              </a:spcAft>
              <a:buNone/>
            </a:pPr>
            <a:r>
              <a:rPr lang="pt-BR" sz="3000" dirty="0"/>
              <a:t>	Nosso primeiro passo foi juntar todos os dados disponibilizados pelo INMET. Após a descompactação, o tamanho total do </a:t>
            </a:r>
            <a:r>
              <a:rPr lang="pt-BR" sz="3000" dirty="0" err="1"/>
              <a:t>dataset</a:t>
            </a:r>
            <a:r>
              <a:rPr lang="pt-BR" sz="3000" dirty="0"/>
              <a:t> bruto é de aproximadamente 6GB, separados em pastas para cada um dos anos de operação e um arquivo CSV por estação.</a:t>
            </a:r>
            <a:endParaRPr sz="3000" dirty="0"/>
          </a:p>
          <a:p>
            <a:pPr marL="0" marR="0" lvl="0" indent="0" algn="just" rtl="0">
              <a:spcBef>
                <a:spcPts val="2400"/>
              </a:spcBef>
              <a:spcAft>
                <a:spcPts val="0"/>
              </a:spcAft>
              <a:buNone/>
            </a:pPr>
            <a:r>
              <a:rPr lang="pt-BR" sz="3000" dirty="0"/>
              <a:t>	Isso são mais de 5 mil arquivos com cada linha representando a leitura dos sensores em determinada hora. Temperatura, umidade, pressão atmosférica e radiação são alguns exemplos de leituras disponibilizadas pelo INMET.</a:t>
            </a:r>
            <a:endParaRPr sz="3000" dirty="0"/>
          </a:p>
          <a:p>
            <a:pPr marL="0" marR="0" lvl="0" indent="0" algn="just" rtl="0">
              <a:spcBef>
                <a:spcPts val="2400"/>
              </a:spcBef>
              <a:spcAft>
                <a:spcPts val="0"/>
              </a:spcAft>
              <a:buNone/>
            </a:pPr>
            <a:r>
              <a:rPr lang="pt-BR" sz="3000" dirty="0"/>
              <a:t>	Porém, mesmo com muitos dados disponíveis também temos muitas falhas. Algumas estações ficam meses sem funcionar. Em alguns dias de 2021 por exemplo, mais da metade das estações do norte, nordeste e centro-oeste estavam desligadas.</a:t>
            </a:r>
            <a:endParaRPr sz="3000" dirty="0"/>
          </a:p>
        </p:txBody>
      </p:sp>
    </p:spTree>
    <p:extLst>
      <p:ext uri="{BB962C8B-B14F-4D97-AF65-F5344CB8AC3E}">
        <p14:creationId xmlns:p14="http://schemas.microsoft.com/office/powerpoint/2010/main" val="3681347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92"/>
        <p:cNvGrpSpPr/>
        <p:nvPr/>
      </p:nvGrpSpPr>
      <p:grpSpPr>
        <a:xfrm>
          <a:off x="0" y="0"/>
          <a:ext cx="0" cy="0"/>
          <a:chOff x="0" y="0"/>
          <a:chExt cx="0" cy="0"/>
        </a:xfrm>
      </p:grpSpPr>
      <p:sp>
        <p:nvSpPr>
          <p:cNvPr id="193" name="Google Shape;193;p7"/>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9</a:t>
            </a:fld>
            <a:endParaRPr sz="3500">
              <a:solidFill>
                <a:schemeClr val="dk1"/>
              </a:solidFill>
            </a:endParaRPr>
          </a:p>
        </p:txBody>
      </p:sp>
      <p:cxnSp>
        <p:nvCxnSpPr>
          <p:cNvPr id="194" name="Google Shape;194;p7"/>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95" name="Google Shape;195;p7"/>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96" name="Google Shape;196;p7"/>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97" name="Google Shape;197;p7"/>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98" name="Google Shape;198;p7"/>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200" name="Google Shape;200;p7"/>
          <p:cNvSpPr txBox="1"/>
          <p:nvPr/>
        </p:nvSpPr>
        <p:spPr>
          <a:xfrm>
            <a:off x="2075325" y="1684650"/>
            <a:ext cx="14957400" cy="6465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pt-BR" sz="3000">
                <a:solidFill>
                  <a:schemeClr val="dk1"/>
                </a:solidFill>
                <a:latin typeface="Times"/>
                <a:ea typeface="Times"/>
                <a:cs typeface="Times"/>
                <a:sym typeface="Times"/>
              </a:rPr>
              <a:t>Fluxo de tratamento dos dados.</a:t>
            </a:r>
            <a:endParaRPr sz="3000">
              <a:solidFill>
                <a:schemeClr val="dk1"/>
              </a:solidFill>
              <a:latin typeface="Times"/>
              <a:ea typeface="Times"/>
              <a:cs typeface="Times"/>
              <a:sym typeface="Times"/>
            </a:endParaRPr>
          </a:p>
        </p:txBody>
      </p:sp>
      <p:pic>
        <p:nvPicPr>
          <p:cNvPr id="1026" name="Picture 2">
            <a:extLst>
              <a:ext uri="{FF2B5EF4-FFF2-40B4-BE49-F238E27FC236}">
                <a16:creationId xmlns:a16="http://schemas.microsoft.com/office/drawing/2014/main" id="{9D02EC51-F155-37AD-04AA-9320A9F4FD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3109" y="2405424"/>
            <a:ext cx="13661831" cy="7111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TotalTime>
  <Words>2061</Words>
  <Application>Microsoft Office PowerPoint</Application>
  <PresentationFormat>Personalizar</PresentationFormat>
  <Paragraphs>552</Paragraphs>
  <Slides>28</Slides>
  <Notes>28</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28</vt:i4>
      </vt:variant>
    </vt:vector>
  </HeadingPairs>
  <TitlesOfParts>
    <vt:vector size="36" baseType="lpstr">
      <vt:lpstr>Times New Roman</vt:lpstr>
      <vt:lpstr>Arial</vt:lpstr>
      <vt:lpstr>Arial</vt:lpstr>
      <vt:lpstr>Arimo</vt:lpstr>
      <vt:lpstr>Times</vt:lpstr>
      <vt:lpstr>Roboto</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Anderson Neto</dc:creator>
  <cp:lastModifiedBy>Anderson Neto</cp:lastModifiedBy>
  <cp:revision>11</cp:revision>
  <dcterms:created xsi:type="dcterms:W3CDTF">2006-08-16T00:00:00Z</dcterms:created>
  <dcterms:modified xsi:type="dcterms:W3CDTF">2022-10-04T02:12:14Z</dcterms:modified>
</cp:coreProperties>
</file>